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9"/>
  </p:notesMasterIdLst>
  <p:sldIdLst>
    <p:sldId id="256" r:id="rId2"/>
    <p:sldId id="272" r:id="rId3"/>
    <p:sldId id="281" r:id="rId4"/>
    <p:sldId id="257" r:id="rId5"/>
    <p:sldId id="259" r:id="rId6"/>
    <p:sldId id="283" r:id="rId7"/>
    <p:sldId id="260" r:id="rId8"/>
    <p:sldId id="266" r:id="rId9"/>
    <p:sldId id="279" r:id="rId10"/>
    <p:sldId id="284" r:id="rId11"/>
    <p:sldId id="282" r:id="rId12"/>
    <p:sldId id="280" r:id="rId13"/>
    <p:sldId id="263" r:id="rId14"/>
    <p:sldId id="267" r:id="rId15"/>
    <p:sldId id="276" r:id="rId16"/>
    <p:sldId id="277" r:id="rId17"/>
    <p:sldId id="268" r:id="rId18"/>
    <p:sldId id="261" r:id="rId19"/>
    <p:sldId id="285" r:id="rId20"/>
    <p:sldId id="269" r:id="rId21"/>
    <p:sldId id="270" r:id="rId22"/>
    <p:sldId id="275" r:id="rId23"/>
    <p:sldId id="273" r:id="rId24"/>
    <p:sldId id="262" r:id="rId25"/>
    <p:sldId id="271" r:id="rId26"/>
    <p:sldId id="278" r:id="rId27"/>
    <p:sldId id="264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41"/>
    <p:restoredTop sz="79786"/>
  </p:normalViewPr>
  <p:slideViewPr>
    <p:cSldViewPr snapToGrid="0" snapToObjects="1">
      <p:cViewPr varScale="1">
        <p:scale>
          <a:sx n="119" d="100"/>
          <a:sy n="119" d="100"/>
        </p:scale>
        <p:origin x="216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A3FCC7-6BEF-4FF2-BDAC-281646BC8FD8}" type="doc">
      <dgm:prSet loTypeId="urn:microsoft.com/office/officeart/2005/8/layout/hierarchy1" loCatId="hierarchy" qsTypeId="urn:microsoft.com/office/officeart/2005/8/quickstyle/simple4" qsCatId="simple" csTypeId="urn:microsoft.com/office/officeart/2005/8/colors/accent5_4" csCatId="accent5"/>
      <dgm:spPr/>
      <dgm:t>
        <a:bodyPr/>
        <a:lstStyle/>
        <a:p>
          <a:endParaRPr lang="en-US"/>
        </a:p>
      </dgm:t>
    </dgm:pt>
    <dgm:pt modelId="{217BA46D-D5DB-4F75-8F02-279199A1F383}">
      <dgm:prSet/>
      <dgm:spPr/>
      <dgm:t>
        <a:bodyPr/>
        <a:lstStyle/>
        <a:p>
          <a:r>
            <a:rPr lang="en-US" dirty="0"/>
            <a:t>A development tool</a:t>
          </a:r>
        </a:p>
      </dgm:t>
    </dgm:pt>
    <dgm:pt modelId="{CC664F32-288F-4575-ACFF-24747D3B3751}" type="parTrans" cxnId="{9B9F6186-FE1B-4CA9-A635-780B0D28C585}">
      <dgm:prSet/>
      <dgm:spPr/>
      <dgm:t>
        <a:bodyPr/>
        <a:lstStyle/>
        <a:p>
          <a:endParaRPr lang="en-US"/>
        </a:p>
      </dgm:t>
    </dgm:pt>
    <dgm:pt modelId="{6E27F1CF-B7D1-4F0C-A661-BE54B755C69B}" type="sibTrans" cxnId="{9B9F6186-FE1B-4CA9-A635-780B0D28C585}">
      <dgm:prSet/>
      <dgm:spPr/>
      <dgm:t>
        <a:bodyPr/>
        <a:lstStyle/>
        <a:p>
          <a:endParaRPr lang="en-US"/>
        </a:p>
      </dgm:t>
    </dgm:pt>
    <dgm:pt modelId="{5C364F3B-6A4E-4DF3-BEE9-FFD811202BEC}">
      <dgm:prSet/>
      <dgm:spPr/>
      <dgm:t>
        <a:bodyPr/>
        <a:lstStyle/>
        <a:p>
          <a:r>
            <a:rPr lang="en-US" dirty="0"/>
            <a:t>A place to save code</a:t>
          </a:r>
        </a:p>
      </dgm:t>
    </dgm:pt>
    <dgm:pt modelId="{75BACB8F-8FAA-4585-AE15-FCC9B65EFB5B}" type="parTrans" cxnId="{52D3A951-A492-4D11-9686-9DA8D23C0A5E}">
      <dgm:prSet/>
      <dgm:spPr/>
      <dgm:t>
        <a:bodyPr/>
        <a:lstStyle/>
        <a:p>
          <a:endParaRPr lang="en-US"/>
        </a:p>
      </dgm:t>
    </dgm:pt>
    <dgm:pt modelId="{8E6138B7-E1BB-43F7-8AE8-E8DC8E93C0AF}" type="sibTrans" cxnId="{52D3A951-A492-4D11-9686-9DA8D23C0A5E}">
      <dgm:prSet/>
      <dgm:spPr/>
      <dgm:t>
        <a:bodyPr/>
        <a:lstStyle/>
        <a:p>
          <a:endParaRPr lang="en-US"/>
        </a:p>
      </dgm:t>
    </dgm:pt>
    <dgm:pt modelId="{12B2C1DD-0FB5-45AB-A8C7-E84ED9D0F36A}">
      <dgm:prSet/>
      <dgm:spPr/>
      <dgm:t>
        <a:bodyPr/>
        <a:lstStyle/>
        <a:p>
          <a:r>
            <a:rPr lang="en-US" dirty="0"/>
            <a:t>Access to other libraries and info</a:t>
          </a:r>
        </a:p>
      </dgm:t>
    </dgm:pt>
    <dgm:pt modelId="{C48764DC-244D-4C18-8848-4106D209B217}" type="parTrans" cxnId="{F0405D7B-00F2-47A7-BC78-39A14855821E}">
      <dgm:prSet/>
      <dgm:spPr/>
      <dgm:t>
        <a:bodyPr/>
        <a:lstStyle/>
        <a:p>
          <a:endParaRPr lang="en-US"/>
        </a:p>
      </dgm:t>
    </dgm:pt>
    <dgm:pt modelId="{F23D0D04-2416-4576-B9D9-AD07B65AAEA3}" type="sibTrans" cxnId="{F0405D7B-00F2-47A7-BC78-39A14855821E}">
      <dgm:prSet/>
      <dgm:spPr/>
      <dgm:t>
        <a:bodyPr/>
        <a:lstStyle/>
        <a:p>
          <a:endParaRPr lang="en-US"/>
        </a:p>
      </dgm:t>
    </dgm:pt>
    <dgm:pt modelId="{D3DF7BD5-9CA9-CF45-871F-2AAA061CC1F3}" type="pres">
      <dgm:prSet presAssocID="{C8A3FCC7-6BEF-4FF2-BDAC-281646BC8FD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54423C8-A19A-D041-B71C-B3CF839FADD1}" type="pres">
      <dgm:prSet presAssocID="{217BA46D-D5DB-4F75-8F02-279199A1F383}" presName="hierRoot1" presStyleCnt="0"/>
      <dgm:spPr/>
    </dgm:pt>
    <dgm:pt modelId="{BAE469FE-9117-E942-9602-8E22877D7100}" type="pres">
      <dgm:prSet presAssocID="{217BA46D-D5DB-4F75-8F02-279199A1F383}" presName="composite" presStyleCnt="0"/>
      <dgm:spPr/>
    </dgm:pt>
    <dgm:pt modelId="{05E1302A-8ABF-984F-BD48-FB4A0347A8A9}" type="pres">
      <dgm:prSet presAssocID="{217BA46D-D5DB-4F75-8F02-279199A1F383}" presName="background" presStyleLbl="node0" presStyleIdx="0" presStyleCnt="3"/>
      <dgm:spPr/>
    </dgm:pt>
    <dgm:pt modelId="{5C01F1FD-C9BE-7F47-8653-2BE380DDB484}" type="pres">
      <dgm:prSet presAssocID="{217BA46D-D5DB-4F75-8F02-279199A1F383}" presName="text" presStyleLbl="fgAcc0" presStyleIdx="0" presStyleCnt="3">
        <dgm:presLayoutVars>
          <dgm:chPref val="3"/>
        </dgm:presLayoutVars>
      </dgm:prSet>
      <dgm:spPr/>
    </dgm:pt>
    <dgm:pt modelId="{6CD5B8F1-2406-8D4B-8BDB-7A72D1CFCC91}" type="pres">
      <dgm:prSet presAssocID="{217BA46D-D5DB-4F75-8F02-279199A1F383}" presName="hierChild2" presStyleCnt="0"/>
      <dgm:spPr/>
    </dgm:pt>
    <dgm:pt modelId="{7ADAE15D-6843-6144-BD80-FEA61CEBFEA1}" type="pres">
      <dgm:prSet presAssocID="{5C364F3B-6A4E-4DF3-BEE9-FFD811202BEC}" presName="hierRoot1" presStyleCnt="0"/>
      <dgm:spPr/>
    </dgm:pt>
    <dgm:pt modelId="{B1D21EBB-5009-2646-8BFE-F61BCC848370}" type="pres">
      <dgm:prSet presAssocID="{5C364F3B-6A4E-4DF3-BEE9-FFD811202BEC}" presName="composite" presStyleCnt="0"/>
      <dgm:spPr/>
    </dgm:pt>
    <dgm:pt modelId="{C0E7FB5C-C9B6-C049-BFB6-B56093E90A36}" type="pres">
      <dgm:prSet presAssocID="{5C364F3B-6A4E-4DF3-BEE9-FFD811202BEC}" presName="background" presStyleLbl="node0" presStyleIdx="1" presStyleCnt="3"/>
      <dgm:spPr/>
    </dgm:pt>
    <dgm:pt modelId="{C661E543-627A-904B-85A8-AAF12F8BF453}" type="pres">
      <dgm:prSet presAssocID="{5C364F3B-6A4E-4DF3-BEE9-FFD811202BEC}" presName="text" presStyleLbl="fgAcc0" presStyleIdx="1" presStyleCnt="3">
        <dgm:presLayoutVars>
          <dgm:chPref val="3"/>
        </dgm:presLayoutVars>
      </dgm:prSet>
      <dgm:spPr/>
    </dgm:pt>
    <dgm:pt modelId="{1E7CD9E2-A06A-7C4A-BA79-53F62D47BA1C}" type="pres">
      <dgm:prSet presAssocID="{5C364F3B-6A4E-4DF3-BEE9-FFD811202BEC}" presName="hierChild2" presStyleCnt="0"/>
      <dgm:spPr/>
    </dgm:pt>
    <dgm:pt modelId="{D2740764-13EB-3446-B3B0-68738DC94D9C}" type="pres">
      <dgm:prSet presAssocID="{12B2C1DD-0FB5-45AB-A8C7-E84ED9D0F36A}" presName="hierRoot1" presStyleCnt="0"/>
      <dgm:spPr/>
    </dgm:pt>
    <dgm:pt modelId="{EF00393A-27C4-804B-8D3C-88E6900ADD99}" type="pres">
      <dgm:prSet presAssocID="{12B2C1DD-0FB5-45AB-A8C7-E84ED9D0F36A}" presName="composite" presStyleCnt="0"/>
      <dgm:spPr/>
    </dgm:pt>
    <dgm:pt modelId="{10BBCE7B-A6E1-0E46-BEAE-0D5DEE30B0C4}" type="pres">
      <dgm:prSet presAssocID="{12B2C1DD-0FB5-45AB-A8C7-E84ED9D0F36A}" presName="background" presStyleLbl="node0" presStyleIdx="2" presStyleCnt="3"/>
      <dgm:spPr/>
    </dgm:pt>
    <dgm:pt modelId="{7241B175-D631-144A-BD2A-48185AA266A5}" type="pres">
      <dgm:prSet presAssocID="{12B2C1DD-0FB5-45AB-A8C7-E84ED9D0F36A}" presName="text" presStyleLbl="fgAcc0" presStyleIdx="2" presStyleCnt="3">
        <dgm:presLayoutVars>
          <dgm:chPref val="3"/>
        </dgm:presLayoutVars>
      </dgm:prSet>
      <dgm:spPr/>
    </dgm:pt>
    <dgm:pt modelId="{D657E02F-C84E-6945-B2E4-B947B9E10D0D}" type="pres">
      <dgm:prSet presAssocID="{12B2C1DD-0FB5-45AB-A8C7-E84ED9D0F36A}" presName="hierChild2" presStyleCnt="0"/>
      <dgm:spPr/>
    </dgm:pt>
  </dgm:ptLst>
  <dgm:cxnLst>
    <dgm:cxn modelId="{3BCE692D-113A-C749-91C2-81350DD7D9B2}" type="presOf" srcId="{12B2C1DD-0FB5-45AB-A8C7-E84ED9D0F36A}" destId="{7241B175-D631-144A-BD2A-48185AA266A5}" srcOrd="0" destOrd="0" presId="urn:microsoft.com/office/officeart/2005/8/layout/hierarchy1"/>
    <dgm:cxn modelId="{52D3A951-A492-4D11-9686-9DA8D23C0A5E}" srcId="{C8A3FCC7-6BEF-4FF2-BDAC-281646BC8FD8}" destId="{5C364F3B-6A4E-4DF3-BEE9-FFD811202BEC}" srcOrd="1" destOrd="0" parTransId="{75BACB8F-8FAA-4585-AE15-FCC9B65EFB5B}" sibTransId="{8E6138B7-E1BB-43F7-8AE8-E8DC8E93C0AF}"/>
    <dgm:cxn modelId="{F0405D7B-00F2-47A7-BC78-39A14855821E}" srcId="{C8A3FCC7-6BEF-4FF2-BDAC-281646BC8FD8}" destId="{12B2C1DD-0FB5-45AB-A8C7-E84ED9D0F36A}" srcOrd="2" destOrd="0" parTransId="{C48764DC-244D-4C18-8848-4106D209B217}" sibTransId="{F23D0D04-2416-4576-B9D9-AD07B65AAEA3}"/>
    <dgm:cxn modelId="{3C1A577D-DB18-4F4B-A590-22FC90BAC83F}" type="presOf" srcId="{217BA46D-D5DB-4F75-8F02-279199A1F383}" destId="{5C01F1FD-C9BE-7F47-8653-2BE380DDB484}" srcOrd="0" destOrd="0" presId="urn:microsoft.com/office/officeart/2005/8/layout/hierarchy1"/>
    <dgm:cxn modelId="{9B9F6186-FE1B-4CA9-A635-780B0D28C585}" srcId="{C8A3FCC7-6BEF-4FF2-BDAC-281646BC8FD8}" destId="{217BA46D-D5DB-4F75-8F02-279199A1F383}" srcOrd="0" destOrd="0" parTransId="{CC664F32-288F-4575-ACFF-24747D3B3751}" sibTransId="{6E27F1CF-B7D1-4F0C-A661-BE54B755C69B}"/>
    <dgm:cxn modelId="{288252D9-1479-B443-886A-4B110722797C}" type="presOf" srcId="{C8A3FCC7-6BEF-4FF2-BDAC-281646BC8FD8}" destId="{D3DF7BD5-9CA9-CF45-871F-2AAA061CC1F3}" srcOrd="0" destOrd="0" presId="urn:microsoft.com/office/officeart/2005/8/layout/hierarchy1"/>
    <dgm:cxn modelId="{502BACE8-21F9-194E-9EAC-C5E3DBBC1FA6}" type="presOf" srcId="{5C364F3B-6A4E-4DF3-BEE9-FFD811202BEC}" destId="{C661E543-627A-904B-85A8-AAF12F8BF453}" srcOrd="0" destOrd="0" presId="urn:microsoft.com/office/officeart/2005/8/layout/hierarchy1"/>
    <dgm:cxn modelId="{A9E301D7-D96A-8E41-B54D-406162ADF2DF}" type="presParOf" srcId="{D3DF7BD5-9CA9-CF45-871F-2AAA061CC1F3}" destId="{954423C8-A19A-D041-B71C-B3CF839FADD1}" srcOrd="0" destOrd="0" presId="urn:microsoft.com/office/officeart/2005/8/layout/hierarchy1"/>
    <dgm:cxn modelId="{8C1BF000-FCF0-1848-A598-E91A9439FF06}" type="presParOf" srcId="{954423C8-A19A-D041-B71C-B3CF839FADD1}" destId="{BAE469FE-9117-E942-9602-8E22877D7100}" srcOrd="0" destOrd="0" presId="urn:microsoft.com/office/officeart/2005/8/layout/hierarchy1"/>
    <dgm:cxn modelId="{B4002CD9-4D0C-B946-A223-CEEC855A1E3D}" type="presParOf" srcId="{BAE469FE-9117-E942-9602-8E22877D7100}" destId="{05E1302A-8ABF-984F-BD48-FB4A0347A8A9}" srcOrd="0" destOrd="0" presId="urn:microsoft.com/office/officeart/2005/8/layout/hierarchy1"/>
    <dgm:cxn modelId="{E90457F6-5FC5-864E-B91E-C8348420FE8C}" type="presParOf" srcId="{BAE469FE-9117-E942-9602-8E22877D7100}" destId="{5C01F1FD-C9BE-7F47-8653-2BE380DDB484}" srcOrd="1" destOrd="0" presId="urn:microsoft.com/office/officeart/2005/8/layout/hierarchy1"/>
    <dgm:cxn modelId="{3E9A9156-7594-7A41-837D-DF83EFF1C247}" type="presParOf" srcId="{954423C8-A19A-D041-B71C-B3CF839FADD1}" destId="{6CD5B8F1-2406-8D4B-8BDB-7A72D1CFCC91}" srcOrd="1" destOrd="0" presId="urn:microsoft.com/office/officeart/2005/8/layout/hierarchy1"/>
    <dgm:cxn modelId="{72935D0C-B924-A445-A80A-480650BF57C6}" type="presParOf" srcId="{D3DF7BD5-9CA9-CF45-871F-2AAA061CC1F3}" destId="{7ADAE15D-6843-6144-BD80-FEA61CEBFEA1}" srcOrd="1" destOrd="0" presId="urn:microsoft.com/office/officeart/2005/8/layout/hierarchy1"/>
    <dgm:cxn modelId="{0B096AF5-0B3F-3140-A517-44D22FE116CB}" type="presParOf" srcId="{7ADAE15D-6843-6144-BD80-FEA61CEBFEA1}" destId="{B1D21EBB-5009-2646-8BFE-F61BCC848370}" srcOrd="0" destOrd="0" presId="urn:microsoft.com/office/officeart/2005/8/layout/hierarchy1"/>
    <dgm:cxn modelId="{3BE61CD4-7C87-0D43-BAE9-A855FD24FA7A}" type="presParOf" srcId="{B1D21EBB-5009-2646-8BFE-F61BCC848370}" destId="{C0E7FB5C-C9B6-C049-BFB6-B56093E90A36}" srcOrd="0" destOrd="0" presId="urn:microsoft.com/office/officeart/2005/8/layout/hierarchy1"/>
    <dgm:cxn modelId="{706CF998-3A4D-864D-AFB3-9C0214127127}" type="presParOf" srcId="{B1D21EBB-5009-2646-8BFE-F61BCC848370}" destId="{C661E543-627A-904B-85A8-AAF12F8BF453}" srcOrd="1" destOrd="0" presId="urn:microsoft.com/office/officeart/2005/8/layout/hierarchy1"/>
    <dgm:cxn modelId="{1B5924F2-EAAF-8E4D-A73A-8A1BAC3CD9D9}" type="presParOf" srcId="{7ADAE15D-6843-6144-BD80-FEA61CEBFEA1}" destId="{1E7CD9E2-A06A-7C4A-BA79-53F62D47BA1C}" srcOrd="1" destOrd="0" presId="urn:microsoft.com/office/officeart/2005/8/layout/hierarchy1"/>
    <dgm:cxn modelId="{91629858-FCCD-1E44-B1BB-8439A0A92566}" type="presParOf" srcId="{D3DF7BD5-9CA9-CF45-871F-2AAA061CC1F3}" destId="{D2740764-13EB-3446-B3B0-68738DC94D9C}" srcOrd="2" destOrd="0" presId="urn:microsoft.com/office/officeart/2005/8/layout/hierarchy1"/>
    <dgm:cxn modelId="{F69A8936-A723-A744-9C08-827B33DA65E1}" type="presParOf" srcId="{D2740764-13EB-3446-B3B0-68738DC94D9C}" destId="{EF00393A-27C4-804B-8D3C-88E6900ADD99}" srcOrd="0" destOrd="0" presId="urn:microsoft.com/office/officeart/2005/8/layout/hierarchy1"/>
    <dgm:cxn modelId="{8CD662F9-1D01-204E-80E8-CBA9AAED11DE}" type="presParOf" srcId="{EF00393A-27C4-804B-8D3C-88E6900ADD99}" destId="{10BBCE7B-A6E1-0E46-BEAE-0D5DEE30B0C4}" srcOrd="0" destOrd="0" presId="urn:microsoft.com/office/officeart/2005/8/layout/hierarchy1"/>
    <dgm:cxn modelId="{408654C9-E2DE-A541-BED2-A2AA4E871D83}" type="presParOf" srcId="{EF00393A-27C4-804B-8D3C-88E6900ADD99}" destId="{7241B175-D631-144A-BD2A-48185AA266A5}" srcOrd="1" destOrd="0" presId="urn:microsoft.com/office/officeart/2005/8/layout/hierarchy1"/>
    <dgm:cxn modelId="{5D27CCA9-ED5D-2741-9871-7A38EAF77760}" type="presParOf" srcId="{D2740764-13EB-3446-B3B0-68738DC94D9C}" destId="{D657E02F-C84E-6945-B2E4-B947B9E10D0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E1302A-8ABF-984F-BD48-FB4A0347A8A9}">
      <dsp:nvSpPr>
        <dsp:cNvPr id="0" name=""/>
        <dsp:cNvSpPr/>
      </dsp:nvSpPr>
      <dsp:spPr>
        <a:xfrm>
          <a:off x="0" y="539743"/>
          <a:ext cx="2786062" cy="176914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C01F1FD-C9BE-7F47-8653-2BE380DDB484}">
      <dsp:nvSpPr>
        <dsp:cNvPr id="0" name=""/>
        <dsp:cNvSpPr/>
      </dsp:nvSpPr>
      <dsp:spPr>
        <a:xfrm>
          <a:off x="309562" y="833827"/>
          <a:ext cx="2786062" cy="17691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A development tool</a:t>
          </a:r>
        </a:p>
      </dsp:txBody>
      <dsp:txXfrm>
        <a:off x="361379" y="885644"/>
        <a:ext cx="2682428" cy="1665515"/>
      </dsp:txXfrm>
    </dsp:sp>
    <dsp:sp modelId="{C0E7FB5C-C9B6-C049-BFB6-B56093E90A36}">
      <dsp:nvSpPr>
        <dsp:cNvPr id="0" name=""/>
        <dsp:cNvSpPr/>
      </dsp:nvSpPr>
      <dsp:spPr>
        <a:xfrm>
          <a:off x="3405187" y="539743"/>
          <a:ext cx="2786062" cy="176914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661E543-627A-904B-85A8-AAF12F8BF453}">
      <dsp:nvSpPr>
        <dsp:cNvPr id="0" name=""/>
        <dsp:cNvSpPr/>
      </dsp:nvSpPr>
      <dsp:spPr>
        <a:xfrm>
          <a:off x="3714749" y="833827"/>
          <a:ext cx="2786062" cy="17691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A place to save code</a:t>
          </a:r>
        </a:p>
      </dsp:txBody>
      <dsp:txXfrm>
        <a:off x="3766566" y="885644"/>
        <a:ext cx="2682428" cy="1665515"/>
      </dsp:txXfrm>
    </dsp:sp>
    <dsp:sp modelId="{10BBCE7B-A6E1-0E46-BEAE-0D5DEE30B0C4}">
      <dsp:nvSpPr>
        <dsp:cNvPr id="0" name=""/>
        <dsp:cNvSpPr/>
      </dsp:nvSpPr>
      <dsp:spPr>
        <a:xfrm>
          <a:off x="6810375" y="539743"/>
          <a:ext cx="2786062" cy="176914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241B175-D631-144A-BD2A-48185AA266A5}">
      <dsp:nvSpPr>
        <dsp:cNvPr id="0" name=""/>
        <dsp:cNvSpPr/>
      </dsp:nvSpPr>
      <dsp:spPr>
        <a:xfrm>
          <a:off x="7119937" y="833827"/>
          <a:ext cx="2786062" cy="17691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Access to other libraries and info</a:t>
          </a:r>
        </a:p>
      </dsp:txBody>
      <dsp:txXfrm>
        <a:off x="7171754" y="885644"/>
        <a:ext cx="2682428" cy="16655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g>
</file>

<file path=ppt/media/image12.JPG>
</file>

<file path=ppt/media/image13.jpg>
</file>

<file path=ppt/media/image14.png>
</file>

<file path=ppt/media/image15.jpg>
</file>

<file path=ppt/media/image16.gif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JPG>
</file>

<file path=ppt/media/image23.jpg>
</file>

<file path=ppt/media/image24.gif>
</file>

<file path=ppt/media/image25.gif>
</file>

<file path=ppt/media/image26.png>
</file>

<file path=ppt/media/image27.png>
</file>

<file path=ppt/media/image28.png>
</file>

<file path=ppt/media/image29.jpeg>
</file>

<file path=ppt/media/image3.jpe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g>
</file>

<file path=ppt/media/image43.jpg>
</file>

<file path=ppt/media/image44.jpg>
</file>

<file path=ppt/media/image45.jpg>
</file>

<file path=ppt/media/image46.png>
</file>

<file path=ppt/media/image47.jpg>
</file>

<file path=ppt/media/image48.png>
</file>

<file path=ppt/media/image5.jpg>
</file>

<file path=ppt/media/image6.png>
</file>

<file path=ppt/media/image7.jp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AD46BD-528D-4B44-955C-1D852856EFF9}" type="datetimeFigureOut">
              <a:rPr lang="en-US" smtClean="0"/>
              <a:t>4/13/18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C8470B-07DA-3B48-85E0-AA85C1458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110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  <a:p>
            <a:endParaRPr lang="en-US" dirty="0"/>
          </a:p>
          <a:p>
            <a:r>
              <a:rPr lang="en-US" dirty="0"/>
              <a:t>INTRODUCTIONS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1445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During the build, talk about things like:</a:t>
            </a:r>
          </a:p>
          <a:p>
            <a:endParaRPr lang="en-US" dirty="0"/>
          </a:p>
          <a:p>
            <a:r>
              <a:rPr lang="en-US" dirty="0"/>
              <a:t>Prototype vs commercial</a:t>
            </a:r>
          </a:p>
          <a:p>
            <a:r>
              <a:rPr lang="en-US" dirty="0"/>
              <a:t>Screwing around versus functional building</a:t>
            </a:r>
          </a:p>
          <a:p>
            <a:r>
              <a:rPr lang="en-US" dirty="0"/>
              <a:t>Long-term things you can do to get serious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9207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Languages and syntaxes and </a:t>
            </a:r>
            <a:r>
              <a:rPr lang="en-US" dirty="0" err="1"/>
              <a:t>etc</a:t>
            </a:r>
            <a:r>
              <a:rPr lang="en-US" dirty="0"/>
              <a:t>… all boil down to 4 things: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3751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Compact – do a LOT with a few lines of code</a:t>
            </a:r>
          </a:p>
          <a:p>
            <a:r>
              <a:rPr lang="en-US" dirty="0"/>
              <a:t>Terse – simple syntax and structure so less to type (good for lazy </a:t>
            </a:r>
            <a:r>
              <a:rPr lang="en-US" dirty="0" err="1"/>
              <a:t>devs</a:t>
            </a:r>
            <a:r>
              <a:rPr lang="en-US" dirty="0"/>
              <a:t> like me!)</a:t>
            </a:r>
          </a:p>
          <a:p>
            <a:r>
              <a:rPr lang="en-US" dirty="0"/>
              <a:t>Dynamically Typed – this means stuff changes during the code execution – this can be bad when you are learning, but will be so much easier later</a:t>
            </a:r>
          </a:p>
          <a:p>
            <a:r>
              <a:rPr lang="en-US" dirty="0"/>
              <a:t>Control Characters – there are very few unlike Java for example</a:t>
            </a:r>
          </a:p>
          <a:p>
            <a:r>
              <a:rPr lang="en-US" dirty="0"/>
              <a:t>Structure – STRICT on indenting and spaces/tabs and the use of them!!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413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DESIGNED TO GIVE YOU THE BASICS SO YOU CAN GO FURTHER ON YOUR OWN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771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PRACTICAL DEVELOPMENT?</a:t>
            </a:r>
          </a:p>
          <a:p>
            <a:endParaRPr lang="en-US" dirty="0"/>
          </a:p>
          <a:p>
            <a:r>
              <a:rPr lang="en-US" dirty="0"/>
              <a:t>WHY THIS PROJECT?</a:t>
            </a:r>
          </a:p>
          <a:p>
            <a:endParaRPr lang="en-US" dirty="0"/>
          </a:p>
          <a:p>
            <a:r>
              <a:rPr lang="en-US" dirty="0"/>
              <a:t>WHERE DID THIS IDEA COME FROM?</a:t>
            </a:r>
          </a:p>
          <a:p>
            <a:endParaRPr lang="en-US" dirty="0"/>
          </a:p>
          <a:p>
            <a:r>
              <a:rPr lang="en-US" dirty="0"/>
              <a:t>Make sure to tell the story about your son being loud and wanting a way to influence his behavior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407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next 3 hours I will give you:</a:t>
            </a:r>
          </a:p>
          <a:p>
            <a:endParaRPr lang="en-US" dirty="0"/>
          </a:p>
          <a:p>
            <a:r>
              <a:rPr lang="en-US" dirty="0"/>
              <a:t>A crash course in EE</a:t>
            </a:r>
          </a:p>
          <a:p>
            <a:endParaRPr lang="en-US" dirty="0"/>
          </a:p>
          <a:p>
            <a:r>
              <a:rPr lang="en-US" dirty="0"/>
              <a:t>A basic developer course in Python</a:t>
            </a:r>
          </a:p>
          <a:p>
            <a:endParaRPr lang="en-US" dirty="0"/>
          </a:p>
          <a:p>
            <a:r>
              <a:rPr lang="en-US" dirty="0"/>
              <a:t>How to be a tinkerer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1085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Wiring is a lot like plumbing</a:t>
            </a:r>
          </a:p>
          <a:p>
            <a:endParaRPr lang="en-US" dirty="0"/>
          </a:p>
          <a:p>
            <a:r>
              <a:rPr lang="en-US" dirty="0"/>
              <a:t>Power out or - terminal is the “faucet”</a:t>
            </a:r>
          </a:p>
          <a:p>
            <a:endParaRPr lang="en-US" dirty="0"/>
          </a:p>
          <a:p>
            <a:r>
              <a:rPr lang="en-US" dirty="0"/>
              <a:t>Ground or the + terminal is the “drain”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5852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Cheap, easy, “real computer” means it is more accessible</a:t>
            </a:r>
          </a:p>
          <a:p>
            <a:endParaRPr lang="en-US" dirty="0"/>
          </a:p>
          <a:p>
            <a:r>
              <a:rPr lang="en-US" dirty="0"/>
              <a:t>Not good for real-time situations and definitely not good at catching things with absolute timings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601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Resistors reduce flow by introducing resistance to the electrical current</a:t>
            </a:r>
          </a:p>
          <a:p>
            <a:endParaRPr lang="en-US" dirty="0"/>
          </a:p>
          <a:p>
            <a:r>
              <a:rPr lang="en-US" dirty="0"/>
              <a:t>Graded in value of that resistance (OHMS)</a:t>
            </a:r>
          </a:p>
          <a:p>
            <a:endParaRPr lang="en-US" dirty="0"/>
          </a:p>
          <a:p>
            <a:r>
              <a:rPr lang="en-US" dirty="0"/>
              <a:t>Governed by Ohms law</a:t>
            </a:r>
          </a:p>
          <a:p>
            <a:endParaRPr lang="en-US" dirty="0"/>
          </a:p>
          <a:p>
            <a:r>
              <a:rPr lang="en-US" dirty="0"/>
              <a:t>LED lights make light through magic – small leg is the Ground side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9119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7442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Page 7 in the companion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763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jpg"/><Relationship Id="rId4" Type="http://schemas.openxmlformats.org/officeDocument/2006/relationships/image" Target="../media/image2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12" Type="http://schemas.openxmlformats.org/officeDocument/2006/relationships/image" Target="../media/image41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11" Type="http://schemas.openxmlformats.org/officeDocument/2006/relationships/image" Target="../media/image40.png"/><Relationship Id="rId5" Type="http://schemas.openxmlformats.org/officeDocument/2006/relationships/image" Target="../media/image34.png"/><Relationship Id="rId10" Type="http://schemas.openxmlformats.org/officeDocument/2006/relationships/image" Target="../media/image39.png"/><Relationship Id="rId4" Type="http://schemas.openxmlformats.org/officeDocument/2006/relationships/image" Target="../media/image33.png"/><Relationship Id="rId9" Type="http://schemas.openxmlformats.org/officeDocument/2006/relationships/image" Target="../media/image3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3.jpg"/><Relationship Id="rId4" Type="http://schemas.openxmlformats.org/officeDocument/2006/relationships/image" Target="../media/image42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.jp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BE10567-6165-46A7-867D-4690A16B46D6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DB50ECD-225E-4F81-AF7B-706DD05F3BA8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7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8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1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2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3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4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4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0164486-9153-8941-A10D-97BDD188F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sz="4400">
                <a:solidFill>
                  <a:srgbClr val="FFFFFF"/>
                </a:solidFill>
              </a:rPr>
              <a:t>Intro to Practical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BC5C48-F745-554F-9715-DE56D05476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82FFFF"/>
                </a:solidFill>
              </a:rPr>
              <a:t>Making things with raspberry Pi and Python!</a:t>
            </a:r>
          </a:p>
        </p:txBody>
      </p:sp>
    </p:spTree>
    <p:extLst>
      <p:ext uri="{BB962C8B-B14F-4D97-AF65-F5344CB8AC3E}">
        <p14:creationId xmlns:p14="http://schemas.microsoft.com/office/powerpoint/2010/main" val="17142338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E7B9C-3BAE-8342-989E-19D34FD33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Resistors and LEDs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395FC4-CDC0-AA42-B37B-4829149070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1413" y="2097087"/>
            <a:ext cx="7192282" cy="359614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18CCD4-7DF1-5F42-AC27-DAA134604E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8521" y="2097086"/>
            <a:ext cx="1774050" cy="3588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037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6697F791-5FFA-4164-899F-EB52EA72B02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3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B773AB25-A422-41AA-9737-5E04C1966DE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7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1377AB-494F-F94F-83EE-FD263E9F9E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2057" y="3308106"/>
            <a:ext cx="7896412" cy="2875639"/>
          </a:xfrm>
          <a:prstGeom prst="rect">
            <a:avLst/>
          </a:prstGeom>
        </p:spPr>
      </p:pic>
      <p:grpSp>
        <p:nvGrpSpPr>
          <p:cNvPr id="69" name="Group 68">
            <a:extLst>
              <a:ext uri="{FF2B5EF4-FFF2-40B4-BE49-F238E27FC236}">
                <a16:creationId xmlns:a16="http://schemas.microsoft.com/office/drawing/2014/main" id="{6AD0D387-1584-4477-B5F8-52B50D4F220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82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E721EF2-A54C-C04D-AB25-D0448000F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SENSOR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BCE70-2792-C943-A2BC-AC71E223A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9811" y="2249487"/>
            <a:ext cx="3599907" cy="3957302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Common Sensor pinout: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VCC = power IN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GND = power OUT (Ground)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Out(put) = signal out</a:t>
            </a:r>
          </a:p>
          <a:p>
            <a:r>
              <a:rPr lang="en-US" dirty="0">
                <a:solidFill>
                  <a:srgbClr val="FFFFFF"/>
                </a:solidFill>
              </a:rPr>
              <a:t>Sometimes you get: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A0 = Analog output 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D0 = Digital output</a:t>
            </a:r>
          </a:p>
          <a:p>
            <a:pPr marL="0" indent="0">
              <a:buNone/>
            </a:pPr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4D3F840A-8249-4445-B0FF-4F40B9CBFE24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2025" y="233954"/>
            <a:ext cx="4270665" cy="2483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7462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roup 52">
            <a:extLst>
              <a:ext uri="{FF2B5EF4-FFF2-40B4-BE49-F238E27FC236}">
                <a16:creationId xmlns:a16="http://schemas.microsoft.com/office/drawing/2014/main" id="{8E1DDAD8-1D10-4640-A034-BE90015E37B6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54" name="Rectangle 53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3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4" name="Group 56">
            <a:extLst>
              <a:ext uri="{FF2B5EF4-FFF2-40B4-BE49-F238E27FC236}">
                <a16:creationId xmlns:a16="http://schemas.microsoft.com/office/drawing/2014/main" id="{FD642FB6-2808-4BC5-AE0B-7302C24B78A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Rectangle 60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7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9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CB13F6E-3879-BD48-B511-F19F8E6DE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/>
              <a:t>A pinout ‘splainer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640B6E9-190C-4CED-9DE0-8EEADF42D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r>
              <a:rPr lang="en-US" sz="1800" dirty="0"/>
              <a:t>Power</a:t>
            </a:r>
          </a:p>
          <a:p>
            <a:endParaRPr lang="en-US" sz="1800" dirty="0"/>
          </a:p>
          <a:p>
            <a:r>
              <a:rPr lang="en-US" sz="1800" dirty="0"/>
              <a:t>Ground</a:t>
            </a:r>
          </a:p>
          <a:p>
            <a:endParaRPr lang="en-US" sz="1800" dirty="0"/>
          </a:p>
          <a:p>
            <a:r>
              <a:rPr lang="en-US" sz="1800" dirty="0"/>
              <a:t>GPIO</a:t>
            </a:r>
          </a:p>
          <a:p>
            <a:endParaRPr lang="en-US" sz="1800" dirty="0"/>
          </a:p>
          <a:p>
            <a:r>
              <a:rPr lang="en-US" sz="1800" dirty="0"/>
              <a:t>Alternate Functions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DD77DF-D603-5C48-94C2-672C9B759EF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2" r="4348" b="2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933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ound Diagonal Corner Rectangle 11">
            <a:extLst>
              <a:ext uri="{FF2B5EF4-FFF2-40B4-BE49-F238E27FC236}">
                <a16:creationId xmlns:a16="http://schemas.microsoft.com/office/drawing/2014/main" id="{E704FA00-F5B1-4BF3-BFB2-F832D36702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1A505E-BCDA-DE4A-9332-22E33D69C8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868" y="1552074"/>
            <a:ext cx="3240165" cy="39756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825CD2-CBCD-5C45-A512-EFEAF8E929C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718" t="8508" r="3988" b="4926"/>
          <a:stretch/>
        </p:blipFill>
        <p:spPr>
          <a:xfrm rot="5400000">
            <a:off x="3777268" y="1916695"/>
            <a:ext cx="4054727" cy="31673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4F13B3-05C0-ED44-940F-07E992815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n-US" sz="2800" dirty="0"/>
              <a:t>Slapping it all together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0E58A81-AE4F-48EB-A66F-337971CCB1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3668486"/>
            <a:ext cx="3281004" cy="93617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KISS – keep it simple, son!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54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12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4" name="Content Placeholder 4">
            <a:extLst>
              <a:ext uri="{FF2B5EF4-FFF2-40B4-BE49-F238E27FC236}">
                <a16:creationId xmlns:a16="http://schemas.microsoft.com/office/drawing/2014/main" id="{FED2ED0A-B803-3E46-99BD-33FDC1918C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284861"/>
            <a:ext cx="5456279" cy="426332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75" name="Group 16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E49EED-3C97-1F44-A27C-BB0E55C0A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Now we have a Fancy Brick</a:t>
            </a:r>
          </a:p>
        </p:txBody>
      </p:sp>
      <p:sp>
        <p:nvSpPr>
          <p:cNvPr id="76" name="Content Placeholder 9">
            <a:extLst>
              <a:ext uri="{FF2B5EF4-FFF2-40B4-BE49-F238E27FC236}">
                <a16:creationId xmlns:a16="http://schemas.microsoft.com/office/drawing/2014/main" id="{1BB527A4-FB5D-4B1A-8781-55DEEF70D0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Autofit/>
          </a:bodyPr>
          <a:lstStyle/>
          <a:p>
            <a:r>
              <a:rPr lang="en-US" dirty="0"/>
              <a:t>It looks cool!</a:t>
            </a:r>
          </a:p>
          <a:p>
            <a:endParaRPr lang="en-US" dirty="0"/>
          </a:p>
          <a:p>
            <a:r>
              <a:rPr lang="en-US" dirty="0"/>
              <a:t>It matches the picture</a:t>
            </a:r>
          </a:p>
          <a:p>
            <a:endParaRPr lang="en-US" dirty="0"/>
          </a:p>
          <a:p>
            <a:r>
              <a:rPr lang="en-US" dirty="0"/>
              <a:t>It doesn’t do anything</a:t>
            </a:r>
          </a:p>
          <a:p>
            <a:endParaRPr lang="en-US" dirty="0"/>
          </a:p>
          <a:p>
            <a:r>
              <a:rPr lang="en-US" dirty="0"/>
              <a:t>Yet!</a:t>
            </a:r>
          </a:p>
        </p:txBody>
      </p:sp>
    </p:spTree>
    <p:extLst>
      <p:ext uri="{BB962C8B-B14F-4D97-AF65-F5344CB8AC3E}">
        <p14:creationId xmlns:p14="http://schemas.microsoft.com/office/powerpoint/2010/main" val="1576595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697F791-5FFA-4164-899F-EB52EA72B02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773AB25-A422-41AA-9737-5E04C1966DE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A9636054-8421-D842-A892-03FD072D7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6835" y="23283"/>
            <a:ext cx="6820430" cy="682043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6AD0D387-1584-4477-B5F8-52B50D4F220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2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4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460BCE8-EF15-9342-AAB5-BA1506737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298" y="2744484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Take 15 minutes to RECOVER!</a:t>
            </a:r>
          </a:p>
        </p:txBody>
      </p:sp>
    </p:spTree>
    <p:extLst>
      <p:ext uri="{BB962C8B-B14F-4D97-AF65-F5344CB8AC3E}">
        <p14:creationId xmlns:p14="http://schemas.microsoft.com/office/powerpoint/2010/main" val="34166645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BCE8-EF15-9342-AAB5-BA1506737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298" y="2744484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Take 15 more minutes to celebrate!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CA61AF-3B6F-CF43-AF8E-527223B9E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0496" y="1408606"/>
            <a:ext cx="7378357" cy="415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39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29800-E606-0F48-B483-BA8E9D941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power!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7C0AD-A578-0B4F-AFB0-F4C0A16605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9294" y="1839166"/>
            <a:ext cx="5847450" cy="3541714"/>
          </a:xfrm>
        </p:spPr>
        <p:txBody>
          <a:bodyPr>
            <a:normAutofit/>
          </a:bodyPr>
          <a:lstStyle/>
          <a:p>
            <a:r>
              <a:rPr lang="en-US" sz="2800" dirty="0"/>
              <a:t>How do we “build” software?</a:t>
            </a:r>
          </a:p>
          <a:p>
            <a:endParaRPr lang="en-US" sz="2800" dirty="0"/>
          </a:p>
          <a:p>
            <a:r>
              <a:rPr lang="en-US" sz="2800" dirty="0"/>
              <a:t>What are the resources you need?</a:t>
            </a:r>
          </a:p>
          <a:p>
            <a:endParaRPr lang="en-US" sz="2800" dirty="0"/>
          </a:p>
          <a:p>
            <a:r>
              <a:rPr lang="en-US" sz="2800" dirty="0"/>
              <a:t>Keeping track of code?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B8D817-8E56-3148-B33E-DA63AB515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427" y="858665"/>
            <a:ext cx="3577881" cy="31616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119FFF-34F9-9E44-99DF-72FED0D3F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3999" y="0"/>
            <a:ext cx="1626824" cy="6882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88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E1DDAD8-1D10-4640-A034-BE90015E37B6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4" name="Rectangle 13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D642FB6-2808-4BC5-AE0B-7302C24B78A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F6416E3-221E-054D-B1F4-4B19FE9AE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859367" cy="1478570"/>
          </a:xfrm>
        </p:spPr>
        <p:txBody>
          <a:bodyPr>
            <a:normAutofit/>
          </a:bodyPr>
          <a:lstStyle/>
          <a:p>
            <a:r>
              <a:rPr lang="en-US" sz="3200" dirty="0"/>
              <a:t>Software BASICS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9F827B3-9A96-42E5-8441-209C6E06ED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6"/>
            <a:ext cx="3957732" cy="4370389"/>
          </a:xfrm>
        </p:spPr>
        <p:txBody>
          <a:bodyPr>
            <a:noAutofit/>
          </a:bodyPr>
          <a:lstStyle/>
          <a:p>
            <a:r>
              <a:rPr lang="en-US" sz="2800" dirty="0"/>
              <a:t>Variables</a:t>
            </a:r>
          </a:p>
          <a:p>
            <a:endParaRPr lang="en-US" sz="2800" dirty="0"/>
          </a:p>
          <a:p>
            <a:r>
              <a:rPr lang="en-US" sz="2800" dirty="0"/>
              <a:t>Functions</a:t>
            </a:r>
          </a:p>
          <a:p>
            <a:endParaRPr lang="en-US" sz="2800" dirty="0"/>
          </a:p>
          <a:p>
            <a:r>
              <a:rPr lang="en-US" sz="2800" dirty="0"/>
              <a:t>Inputs</a:t>
            </a:r>
          </a:p>
          <a:p>
            <a:endParaRPr lang="en-US" sz="2800" dirty="0"/>
          </a:p>
          <a:p>
            <a:r>
              <a:rPr lang="en-US" sz="2800" dirty="0"/>
              <a:t>Outputs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202F872B-0896-5945-B599-B016ED4F78E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827" r="-1" b="5606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01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CA0030A-B395-924E-8808-5C92B663A0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06" r="3" b="3"/>
          <a:stretch/>
        </p:blipFill>
        <p:spPr>
          <a:xfrm>
            <a:off x="6328065" y="3492821"/>
            <a:ext cx="4696352" cy="3205496"/>
          </a:xfrm>
          <a:custGeom>
            <a:avLst/>
            <a:gdLst>
              <a:gd name="connsiteX0" fmla="*/ 0 w 3425199"/>
              <a:gd name="connsiteY0" fmla="*/ 0 h 2337870"/>
              <a:gd name="connsiteX1" fmla="*/ 3425199 w 3425199"/>
              <a:gd name="connsiteY1" fmla="*/ 0 h 2337870"/>
              <a:gd name="connsiteX2" fmla="*/ 3425199 w 3425199"/>
              <a:gd name="connsiteY2" fmla="*/ 2171405 h 2337870"/>
              <a:gd name="connsiteX3" fmla="*/ 3258734 w 3425199"/>
              <a:gd name="connsiteY3" fmla="*/ 2337870 h 2337870"/>
              <a:gd name="connsiteX4" fmla="*/ 0 w 3425199"/>
              <a:gd name="connsiteY4" fmla="*/ 2337870 h 2337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25199" h="2337870">
                <a:moveTo>
                  <a:pt x="0" y="0"/>
                </a:moveTo>
                <a:lnTo>
                  <a:pt x="3425199" y="0"/>
                </a:lnTo>
                <a:lnTo>
                  <a:pt x="3425199" y="2171405"/>
                </a:lnTo>
                <a:cubicBezTo>
                  <a:pt x="3425199" y="2263341"/>
                  <a:pt x="3350670" y="2337870"/>
                  <a:pt x="3258734" y="2337870"/>
                </a:cubicBezTo>
                <a:lnTo>
                  <a:pt x="0" y="2337870"/>
                </a:lnTo>
                <a:close/>
              </a:path>
            </a:pathLst>
          </a:cu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D4B5B2-35A3-9844-BB82-E7AFC5FB990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245" r="5498" b="-3"/>
          <a:stretch/>
        </p:blipFill>
        <p:spPr>
          <a:xfrm>
            <a:off x="6328064" y="125608"/>
            <a:ext cx="4696352" cy="3205496"/>
          </a:xfrm>
          <a:custGeom>
            <a:avLst/>
            <a:gdLst>
              <a:gd name="connsiteX0" fmla="*/ 166465 w 3425199"/>
              <a:gd name="connsiteY0" fmla="*/ 0 h 2337870"/>
              <a:gd name="connsiteX1" fmla="*/ 3425199 w 3425199"/>
              <a:gd name="connsiteY1" fmla="*/ 0 h 2337870"/>
              <a:gd name="connsiteX2" fmla="*/ 3425199 w 3425199"/>
              <a:gd name="connsiteY2" fmla="*/ 2337870 h 2337870"/>
              <a:gd name="connsiteX3" fmla="*/ 0 w 3425199"/>
              <a:gd name="connsiteY3" fmla="*/ 2337870 h 2337870"/>
              <a:gd name="connsiteX4" fmla="*/ 0 w 3425199"/>
              <a:gd name="connsiteY4" fmla="*/ 166465 h 2337870"/>
              <a:gd name="connsiteX5" fmla="*/ 166465 w 3425199"/>
              <a:gd name="connsiteY5" fmla="*/ 0 h 2337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25199" h="2337870">
                <a:moveTo>
                  <a:pt x="166465" y="0"/>
                </a:moveTo>
                <a:lnTo>
                  <a:pt x="3425199" y="0"/>
                </a:lnTo>
                <a:lnTo>
                  <a:pt x="3425199" y="2337870"/>
                </a:lnTo>
                <a:lnTo>
                  <a:pt x="0" y="2337870"/>
                </a:lnTo>
                <a:lnTo>
                  <a:pt x="0" y="166465"/>
                </a:lnTo>
                <a:cubicBezTo>
                  <a:pt x="0" y="74529"/>
                  <a:pt x="74529" y="0"/>
                  <a:pt x="166465" y="0"/>
                </a:cubicBezTo>
                <a:close/>
              </a:path>
            </a:pathLst>
          </a:cu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D9E1BE-DA8E-1542-908C-45720911F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1478570"/>
          </a:xfrm>
        </p:spPr>
        <p:txBody>
          <a:bodyPr anchor="b">
            <a:normAutofit/>
          </a:bodyPr>
          <a:lstStyle/>
          <a:p>
            <a:r>
              <a:rPr lang="en-US"/>
              <a:t>AS regards Python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EFC70-EA53-5547-A387-AECF2003C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5894388" cy="3541714"/>
          </a:xfrm>
        </p:spPr>
        <p:txBody>
          <a:bodyPr>
            <a:normAutofit/>
          </a:bodyPr>
          <a:lstStyle/>
          <a:p>
            <a:r>
              <a:rPr lang="en-US" dirty="0"/>
              <a:t>Compact</a:t>
            </a:r>
          </a:p>
          <a:p>
            <a:r>
              <a:rPr lang="en-US" dirty="0"/>
              <a:t>Terse</a:t>
            </a:r>
          </a:p>
          <a:p>
            <a:r>
              <a:rPr lang="en-US" dirty="0"/>
              <a:t>Dynamically Typed</a:t>
            </a:r>
          </a:p>
          <a:p>
            <a:r>
              <a:rPr lang="en-US" dirty="0"/>
              <a:t>Control Characters</a:t>
            </a:r>
          </a:p>
          <a:p>
            <a:r>
              <a:rPr lang="en-US" dirty="0"/>
              <a:t>Structure (Indentation)</a:t>
            </a:r>
          </a:p>
        </p:txBody>
      </p:sp>
    </p:spTree>
    <p:extLst>
      <p:ext uri="{BB962C8B-B14F-4D97-AF65-F5344CB8AC3E}">
        <p14:creationId xmlns:p14="http://schemas.microsoft.com/office/powerpoint/2010/main" val="3648879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4E6EFF-83FD-8B46-8A8D-A29CDE5CBB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411" y="2775880"/>
            <a:ext cx="4689234" cy="249686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0519DB-929B-8D42-B3C6-F299B1ACB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before we begin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C8257-F1D5-9444-A84F-9998F2D3A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r>
              <a:rPr lang="en-US" dirty="0"/>
              <a:t>Logistics and important info</a:t>
            </a:r>
          </a:p>
          <a:p>
            <a:endParaRPr lang="en-US" dirty="0"/>
          </a:p>
          <a:p>
            <a:r>
              <a:rPr lang="en-US" dirty="0"/>
              <a:t>Introductions</a:t>
            </a:r>
          </a:p>
          <a:p>
            <a:pPr lvl="1"/>
            <a:r>
              <a:rPr lang="en-US" dirty="0"/>
              <a:t>Name</a:t>
            </a:r>
          </a:p>
          <a:p>
            <a:pPr lvl="1"/>
            <a:r>
              <a:rPr lang="en-US" dirty="0"/>
              <a:t>What do you want to learn today?</a:t>
            </a:r>
          </a:p>
          <a:p>
            <a:pPr lvl="1"/>
            <a:r>
              <a:rPr lang="en-US" dirty="0"/>
              <a:t>Last time you apologized?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840615-1F1C-214C-8F55-FA8FBE7940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6581" y="5218113"/>
            <a:ext cx="1450974" cy="725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407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7811E-A4F8-8E4E-9624-B11AAD8F9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Getting started with writing code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3514CCF-9C9E-4A3E-8265-09B23DCB26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6610113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51704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5E1302A-8ABF-984F-BD48-FB4A0347A8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05E1302A-8ABF-984F-BD48-FB4A0347A8A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C01F1FD-C9BE-7F47-8653-2BE380DDB4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5C01F1FD-C9BE-7F47-8653-2BE380DDB48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0E7FB5C-C9B6-C049-BFB6-B56093E90A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5">
                                            <p:graphicEl>
                                              <a:dgm id="{C0E7FB5C-C9B6-C049-BFB6-B56093E90A3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661E543-627A-904B-85A8-AAF12F8BF4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C661E543-627A-904B-85A8-AAF12F8BF45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0BBCE7B-A6E1-0E46-BEAE-0D5DEE30B0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dgm id="{10BBCE7B-A6E1-0E46-BEAE-0D5DEE30B0C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241B175-D631-144A-BD2A-48185AA266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">
                                            <p:graphicEl>
                                              <a:dgm id="{7241B175-D631-144A-BD2A-48185AA266A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5AFED6-EEE2-6E46-A030-8414AD189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0122" y="2236615"/>
            <a:ext cx="3435059" cy="9015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45EC42-6A81-974E-8A5A-0E36303FA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797" y="3451787"/>
            <a:ext cx="4065888" cy="10535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5F565C-A80F-EB44-8E06-202BABF97A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8399" y="3410093"/>
            <a:ext cx="1822339" cy="18223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AF4C60-79C2-0249-AE9E-D1DF81C090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6963" y="636781"/>
            <a:ext cx="4063159" cy="26566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5DE4610-72C8-2C41-9282-EB2D963601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797" y="636782"/>
            <a:ext cx="4226167" cy="26566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3C5E4D-182A-474B-81F0-4593860D69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40122" y="636780"/>
            <a:ext cx="3487932" cy="14444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6168CE1-76BD-4E4E-BE9E-E2B920E1136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0797" y="4663642"/>
            <a:ext cx="1139276" cy="111963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8B5B70E-2646-964A-88AF-719443F8DE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09169" y="4698530"/>
            <a:ext cx="2787604" cy="65508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E166DA9-B2DF-DF4A-9AAD-85444AC6D8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0122" y="3410094"/>
            <a:ext cx="1712169" cy="171216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90C5685-7F6F-AD4F-91EC-A96A4BE334D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85539" y="3410093"/>
            <a:ext cx="1358865" cy="171217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7204F17-A3C8-3E4C-8BD5-44C4BBB8D72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80314" y="3410092"/>
            <a:ext cx="1538182" cy="184581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69B3BA2-1834-004F-AC73-171AD5CFA17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718398" y="5349063"/>
            <a:ext cx="2773071" cy="141303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D92C792-E49F-7548-B1F8-8B88B19DE51A}"/>
              </a:ext>
            </a:extLst>
          </p:cNvPr>
          <p:cNvSpPr txBox="1"/>
          <p:nvPr/>
        </p:nvSpPr>
        <p:spPr>
          <a:xfrm>
            <a:off x="250797" y="95003"/>
            <a:ext cx="42261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A TOOL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6120FC-D7A8-5C49-974B-FF2D0639D25B}"/>
              </a:ext>
            </a:extLst>
          </p:cNvPr>
          <p:cNvSpPr txBox="1"/>
          <p:nvPr/>
        </p:nvSpPr>
        <p:spPr>
          <a:xfrm>
            <a:off x="4476962" y="104282"/>
            <a:ext cx="40631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A PLACE TO PUT IT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AE3BFCF-0F9C-8D49-9099-9AE25DFEFC1D}"/>
              </a:ext>
            </a:extLst>
          </p:cNvPr>
          <p:cNvSpPr txBox="1"/>
          <p:nvPr/>
        </p:nvSpPr>
        <p:spPr>
          <a:xfrm>
            <a:off x="8540121" y="113559"/>
            <a:ext cx="3487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1059707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>
            <a:extLst>
              <a:ext uri="{FF2B5EF4-FFF2-40B4-BE49-F238E27FC236}">
                <a16:creationId xmlns:a16="http://schemas.microsoft.com/office/drawing/2014/main" id="{19AFBE53-1417-406B-8083-DBE0DA72F29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FB9EE4F0-B261-4AB0-BEE3-AA9DD198FC4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9" name="Rectangle 5">
              <a:extLst>
                <a:ext uri="{FF2B5EF4-FFF2-40B4-BE49-F238E27FC236}">
                  <a16:creationId xmlns:a16="http://schemas.microsoft.com/office/drawing/2014/main" id="{2E326B6E-9130-4E5B-8C29-0412BDFD525B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D15BBE67-0A7A-4318-94C9-9EDC68E9E4C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6C189044-A310-4008-ABE3-A833238AA1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Rectangle 8">
              <a:extLst>
                <a:ext uri="{FF2B5EF4-FFF2-40B4-BE49-F238E27FC236}">
                  <a16:creationId xmlns:a16="http://schemas.microsoft.com/office/drawing/2014/main" id="{714E393D-E3AB-4084-8580-2EC4D75B0BC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5407A34B-6BDC-4CC4-9D15-2E71F3DB40C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5E952981-3D27-403A-9B35-142261662E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339D7F6E-841D-4697-A877-0F25113BAF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226F9E1B-2970-4504-8E6C-1A42D05FC21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6F11A9CB-BE43-4423-987B-B43046D146C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F21925AB-CEC6-4210-929C-5BAB1C95799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9B4BB7F4-36A3-49C5-A85E-660BF090142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6">
              <a:extLst>
                <a:ext uri="{FF2B5EF4-FFF2-40B4-BE49-F238E27FC236}">
                  <a16:creationId xmlns:a16="http://schemas.microsoft.com/office/drawing/2014/main" id="{89A82E2C-666C-4E88-B3A9-C95B5AE94DC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1363187E-6516-4018-A78B-CE0F7F23218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3FF62829-5C7E-4110-A186-F4E8655E29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87E9C9B7-0C7F-44A7-B610-5B095C4425A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037E5EC-D21D-4C3F-B081-B46C3B47CF6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1">
              <a:extLst>
                <a:ext uri="{FF2B5EF4-FFF2-40B4-BE49-F238E27FC236}">
                  <a16:creationId xmlns:a16="http://schemas.microsoft.com/office/drawing/2014/main" id="{EAE8AAB2-DE35-4AED-8C9C-0718A33A846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062ACCDA-6A76-4812-BA3A-F3C6E14438E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38825C85-74E0-4664-95AC-682625B9916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id="{D87E8B0A-2B1D-48E5-8107-F2855CFFD2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E46FC211-5F4B-478B-8761-A65D211665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6">
              <a:extLst>
                <a:ext uri="{FF2B5EF4-FFF2-40B4-BE49-F238E27FC236}">
                  <a16:creationId xmlns:a16="http://schemas.microsoft.com/office/drawing/2014/main" id="{43C493A4-4703-4917-A281-F15E323F147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7">
              <a:extLst>
                <a:ext uri="{FF2B5EF4-FFF2-40B4-BE49-F238E27FC236}">
                  <a16:creationId xmlns:a16="http://schemas.microsoft.com/office/drawing/2014/main" id="{4B369EDA-1458-423B-839F-4FB0EE9204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8">
              <a:extLst>
                <a:ext uri="{FF2B5EF4-FFF2-40B4-BE49-F238E27FC236}">
                  <a16:creationId xmlns:a16="http://schemas.microsoft.com/office/drawing/2014/main" id="{DB5E8117-FFBB-49D5-87C6-24D8E06CE37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04D5DC4A-7C40-4236-B475-FA6AA43694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0">
              <a:extLst>
                <a:ext uri="{FF2B5EF4-FFF2-40B4-BE49-F238E27FC236}">
                  <a16:creationId xmlns:a16="http://schemas.microsoft.com/office/drawing/2014/main" id="{76858373-C51B-4201-80F4-8033167041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D159A53F-DA7E-4CD5-AA84-55B3AC5EEA4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E4B70A8B-09AC-45AA-952C-242D7E1474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Rectangle 33">
              <a:extLst>
                <a:ext uri="{FF2B5EF4-FFF2-40B4-BE49-F238E27FC236}">
                  <a16:creationId xmlns:a16="http://schemas.microsoft.com/office/drawing/2014/main" id="{63C8CAD6-F5BE-4961-AC48-2A34FA4E778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AEBA7DBD-C171-47A7-9249-562A06AC2B6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80F934E3-6775-4A9E-8666-7D050E4287B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F7E8F3A1-E3AE-4A22-82FE-71C4C163AF2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27DFF928-27F3-44A1-9468-219DD390BE0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47C61A3E-9A0A-4547-9B8A-DD8CD6D473D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FC684095-4805-413B-A9EB-63A2417B53F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AF830B5E-DCF9-4CBD-8746-C5219013D85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FE6882C0-1C73-4E53-A884-3202385D7C2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9611015E-699B-4BA5-A162-8BABC91454C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3">
              <a:extLst>
                <a:ext uri="{FF2B5EF4-FFF2-40B4-BE49-F238E27FC236}">
                  <a16:creationId xmlns:a16="http://schemas.microsoft.com/office/drawing/2014/main" id="{8C6A611F-CBE4-46B7-96F6-803B2D2607B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4">
              <a:extLst>
                <a:ext uri="{FF2B5EF4-FFF2-40B4-BE49-F238E27FC236}">
                  <a16:creationId xmlns:a16="http://schemas.microsoft.com/office/drawing/2014/main" id="{FDCF0D71-6D32-4B72-B7E1-678BA980A8C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Rectangle 45">
              <a:extLst>
                <a:ext uri="{FF2B5EF4-FFF2-40B4-BE49-F238E27FC236}">
                  <a16:creationId xmlns:a16="http://schemas.microsoft.com/office/drawing/2014/main" id="{FE6E605A-8ECF-47E5-ABDD-B4874FF18F1B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0" name="Freeform 46">
              <a:extLst>
                <a:ext uri="{FF2B5EF4-FFF2-40B4-BE49-F238E27FC236}">
                  <a16:creationId xmlns:a16="http://schemas.microsoft.com/office/drawing/2014/main" id="{1329BFCB-3C83-438B-8C18-20576CA6B3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7">
              <a:extLst>
                <a:ext uri="{FF2B5EF4-FFF2-40B4-BE49-F238E27FC236}">
                  <a16:creationId xmlns:a16="http://schemas.microsoft.com/office/drawing/2014/main" id="{9E013566-6E0D-4B88-9731-0BBACA1408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8">
              <a:extLst>
                <a:ext uri="{FF2B5EF4-FFF2-40B4-BE49-F238E27FC236}">
                  <a16:creationId xmlns:a16="http://schemas.microsoft.com/office/drawing/2014/main" id="{1668707D-D4E8-40EC-94C2-F83C6E22268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9">
              <a:extLst>
                <a:ext uri="{FF2B5EF4-FFF2-40B4-BE49-F238E27FC236}">
                  <a16:creationId xmlns:a16="http://schemas.microsoft.com/office/drawing/2014/main" id="{0CE0CBC9-140F-475C-93C6-446BDBB76C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0">
              <a:extLst>
                <a:ext uri="{FF2B5EF4-FFF2-40B4-BE49-F238E27FC236}">
                  <a16:creationId xmlns:a16="http://schemas.microsoft.com/office/drawing/2014/main" id="{0ED9FFD9-3111-4C21-8013-063D0A89F3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1">
              <a:extLst>
                <a:ext uri="{FF2B5EF4-FFF2-40B4-BE49-F238E27FC236}">
                  <a16:creationId xmlns:a16="http://schemas.microsoft.com/office/drawing/2014/main" id="{C75E760C-E1DB-475D-905D-FC3F430FE31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2">
              <a:extLst>
                <a:ext uri="{FF2B5EF4-FFF2-40B4-BE49-F238E27FC236}">
                  <a16:creationId xmlns:a16="http://schemas.microsoft.com/office/drawing/2014/main" id="{1F4DF02E-1FC7-48AB-8CDA-940C8A50087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3">
              <a:extLst>
                <a:ext uri="{FF2B5EF4-FFF2-40B4-BE49-F238E27FC236}">
                  <a16:creationId xmlns:a16="http://schemas.microsoft.com/office/drawing/2014/main" id="{193ABE5A-1C12-4B38-8078-51A0BAB3C00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4">
              <a:extLst>
                <a:ext uri="{FF2B5EF4-FFF2-40B4-BE49-F238E27FC236}">
                  <a16:creationId xmlns:a16="http://schemas.microsoft.com/office/drawing/2014/main" id="{3A57AD1C-4CC5-4E62-A352-D3B142B9DFC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5">
              <a:extLst>
                <a:ext uri="{FF2B5EF4-FFF2-40B4-BE49-F238E27FC236}">
                  <a16:creationId xmlns:a16="http://schemas.microsoft.com/office/drawing/2014/main" id="{646D40AD-4384-42ED-B1A0-A47C165C6D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6">
              <a:extLst>
                <a:ext uri="{FF2B5EF4-FFF2-40B4-BE49-F238E27FC236}">
                  <a16:creationId xmlns:a16="http://schemas.microsoft.com/office/drawing/2014/main" id="{0786C2FA-21FD-4F48-9E96-C5D8E6159EB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7">
              <a:extLst>
                <a:ext uri="{FF2B5EF4-FFF2-40B4-BE49-F238E27FC236}">
                  <a16:creationId xmlns:a16="http://schemas.microsoft.com/office/drawing/2014/main" id="{AFE6F50A-21B5-4B98-9C3B-B89FFC6FBAB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8">
              <a:extLst>
                <a:ext uri="{FF2B5EF4-FFF2-40B4-BE49-F238E27FC236}">
                  <a16:creationId xmlns:a16="http://schemas.microsoft.com/office/drawing/2014/main" id="{2454210A-9717-44AF-9D76-0426534C35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5FD6327F-A17E-444E-9F0E-D188FB04F973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5" name="Rectangle 74">
              <a:extLst>
                <a:ext uri="{FF2B5EF4-FFF2-40B4-BE49-F238E27FC236}">
                  <a16:creationId xmlns:a16="http://schemas.microsoft.com/office/drawing/2014/main" id="{8FCC494F-B56D-44C2-8AB5-150844F0B1E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6" name="Picture 2">
              <a:extLst>
                <a:ext uri="{FF2B5EF4-FFF2-40B4-BE49-F238E27FC236}">
                  <a16:creationId xmlns:a16="http://schemas.microsoft.com/office/drawing/2014/main" id="{BBD23A86-FDF3-481B-B938-ABA3AD0C00F5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668AA93-FF4C-442A-BDA4-3ABA58BB431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209972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9" name="Rectangle 5">
              <a:extLst>
                <a:ext uri="{FF2B5EF4-FFF2-40B4-BE49-F238E27FC236}">
                  <a16:creationId xmlns:a16="http://schemas.microsoft.com/office/drawing/2014/main" id="{9D2A75A0-F53A-4BFE-BC75-A4A92131669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0" name="Freeform 6">
              <a:extLst>
                <a:ext uri="{FF2B5EF4-FFF2-40B4-BE49-F238E27FC236}">
                  <a16:creationId xmlns:a16="http://schemas.microsoft.com/office/drawing/2014/main" id="{B7484787-FA1A-4297-A049-A02062525EC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7">
              <a:extLst>
                <a:ext uri="{FF2B5EF4-FFF2-40B4-BE49-F238E27FC236}">
                  <a16:creationId xmlns:a16="http://schemas.microsoft.com/office/drawing/2014/main" id="{19D612E4-C482-45A5-82F3-A507C782CD7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Rectangle 8">
              <a:extLst>
                <a:ext uri="{FF2B5EF4-FFF2-40B4-BE49-F238E27FC236}">
                  <a16:creationId xmlns:a16="http://schemas.microsoft.com/office/drawing/2014/main" id="{1C9921F5-620D-42EC-A644-C5FB67AD841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3" name="Freeform 9">
              <a:extLst>
                <a:ext uri="{FF2B5EF4-FFF2-40B4-BE49-F238E27FC236}">
                  <a16:creationId xmlns:a16="http://schemas.microsoft.com/office/drawing/2014/main" id="{C66A12DA-CAED-4D4F-AC9C-9BEB6E26113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0">
              <a:extLst>
                <a:ext uri="{FF2B5EF4-FFF2-40B4-BE49-F238E27FC236}">
                  <a16:creationId xmlns:a16="http://schemas.microsoft.com/office/drawing/2014/main" id="{7FF02F74-784E-4018-894E-F6416D62F2C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1">
              <a:extLst>
                <a:ext uri="{FF2B5EF4-FFF2-40B4-BE49-F238E27FC236}">
                  <a16:creationId xmlns:a16="http://schemas.microsoft.com/office/drawing/2014/main" id="{CD09A278-0900-48E4-A655-ED239B7F597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2">
              <a:extLst>
                <a:ext uri="{FF2B5EF4-FFF2-40B4-BE49-F238E27FC236}">
                  <a16:creationId xmlns:a16="http://schemas.microsoft.com/office/drawing/2014/main" id="{66D5B183-F58E-43EA-9564-FD89A25549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3">
              <a:extLst>
                <a:ext uri="{FF2B5EF4-FFF2-40B4-BE49-F238E27FC236}">
                  <a16:creationId xmlns:a16="http://schemas.microsoft.com/office/drawing/2014/main" id="{05ED2B71-6EF1-497E-AE32-EBE12A0202C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4">
              <a:extLst>
                <a:ext uri="{FF2B5EF4-FFF2-40B4-BE49-F238E27FC236}">
                  <a16:creationId xmlns:a16="http://schemas.microsoft.com/office/drawing/2014/main" id="{916DF4A5-6935-4EBF-9920-20B77FCDA46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5">
              <a:extLst>
                <a:ext uri="{FF2B5EF4-FFF2-40B4-BE49-F238E27FC236}">
                  <a16:creationId xmlns:a16="http://schemas.microsoft.com/office/drawing/2014/main" id="{263CF0FC-1C83-4150-9A33-751BE675C52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6">
              <a:extLst>
                <a:ext uri="{FF2B5EF4-FFF2-40B4-BE49-F238E27FC236}">
                  <a16:creationId xmlns:a16="http://schemas.microsoft.com/office/drawing/2014/main" id="{8EC721E5-6BBE-425F-9931-796D6D4A7AC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7">
              <a:extLst>
                <a:ext uri="{FF2B5EF4-FFF2-40B4-BE49-F238E27FC236}">
                  <a16:creationId xmlns:a16="http://schemas.microsoft.com/office/drawing/2014/main" id="{5F3D2DE7-5D99-4708-80D7-C188B461364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18">
              <a:extLst>
                <a:ext uri="{FF2B5EF4-FFF2-40B4-BE49-F238E27FC236}">
                  <a16:creationId xmlns:a16="http://schemas.microsoft.com/office/drawing/2014/main" id="{9534E9C8-EB97-48DD-B391-03F25856AF9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19">
              <a:extLst>
                <a:ext uri="{FF2B5EF4-FFF2-40B4-BE49-F238E27FC236}">
                  <a16:creationId xmlns:a16="http://schemas.microsoft.com/office/drawing/2014/main" id="{6E58EB65-EFB3-4839-9764-6C26B171FA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0">
              <a:extLst>
                <a:ext uri="{FF2B5EF4-FFF2-40B4-BE49-F238E27FC236}">
                  <a16:creationId xmlns:a16="http://schemas.microsoft.com/office/drawing/2014/main" id="{DC1A6D87-BC51-47C4-BE48-DB1C388F901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1">
              <a:extLst>
                <a:ext uri="{FF2B5EF4-FFF2-40B4-BE49-F238E27FC236}">
                  <a16:creationId xmlns:a16="http://schemas.microsoft.com/office/drawing/2014/main" id="{9DEB295F-EB07-46CB-B820-DEBF8D666A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2">
              <a:extLst>
                <a:ext uri="{FF2B5EF4-FFF2-40B4-BE49-F238E27FC236}">
                  <a16:creationId xmlns:a16="http://schemas.microsoft.com/office/drawing/2014/main" id="{232B6FDE-0554-4884-BB52-E6E7A2B81F4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3">
              <a:extLst>
                <a:ext uri="{FF2B5EF4-FFF2-40B4-BE49-F238E27FC236}">
                  <a16:creationId xmlns:a16="http://schemas.microsoft.com/office/drawing/2014/main" id="{33F8E016-C586-4EFA-86BF-462ECDB1650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4">
              <a:extLst>
                <a:ext uri="{FF2B5EF4-FFF2-40B4-BE49-F238E27FC236}">
                  <a16:creationId xmlns:a16="http://schemas.microsoft.com/office/drawing/2014/main" id="{C7D92C65-152F-4576-8818-550CA58F89A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5">
              <a:extLst>
                <a:ext uri="{FF2B5EF4-FFF2-40B4-BE49-F238E27FC236}">
                  <a16:creationId xmlns:a16="http://schemas.microsoft.com/office/drawing/2014/main" id="{CFE7DE4D-564E-4D13-B9F9-D65F5CC807A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6">
              <a:extLst>
                <a:ext uri="{FF2B5EF4-FFF2-40B4-BE49-F238E27FC236}">
                  <a16:creationId xmlns:a16="http://schemas.microsoft.com/office/drawing/2014/main" id="{AE3A2869-5F16-470A-B1F1-6225D31CD92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7">
              <a:extLst>
                <a:ext uri="{FF2B5EF4-FFF2-40B4-BE49-F238E27FC236}">
                  <a16:creationId xmlns:a16="http://schemas.microsoft.com/office/drawing/2014/main" id="{4B1F1F82-B05C-4E83-9F9D-58021D5F7A4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8">
              <a:extLst>
                <a:ext uri="{FF2B5EF4-FFF2-40B4-BE49-F238E27FC236}">
                  <a16:creationId xmlns:a16="http://schemas.microsoft.com/office/drawing/2014/main" id="{198EA033-EC8F-4A04-B8B7-01399CAA94B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29">
              <a:extLst>
                <a:ext uri="{FF2B5EF4-FFF2-40B4-BE49-F238E27FC236}">
                  <a16:creationId xmlns:a16="http://schemas.microsoft.com/office/drawing/2014/main" id="{C4C064B6-B7E5-4C63-BBBA-1BDBA177FED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0">
              <a:extLst>
                <a:ext uri="{FF2B5EF4-FFF2-40B4-BE49-F238E27FC236}">
                  <a16:creationId xmlns:a16="http://schemas.microsoft.com/office/drawing/2014/main" id="{D12E7091-5132-4D00-B9FF-0E5D3ED16F4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1">
              <a:extLst>
                <a:ext uri="{FF2B5EF4-FFF2-40B4-BE49-F238E27FC236}">
                  <a16:creationId xmlns:a16="http://schemas.microsoft.com/office/drawing/2014/main" id="{ED59EFA6-EA26-4CB4-BB3D-1AF25FF7612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2">
              <a:extLst>
                <a:ext uri="{FF2B5EF4-FFF2-40B4-BE49-F238E27FC236}">
                  <a16:creationId xmlns:a16="http://schemas.microsoft.com/office/drawing/2014/main" id="{3FCC2BA9-F8FC-4DF2-B092-F89F9A0D6CF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33">
              <a:extLst>
                <a:ext uri="{FF2B5EF4-FFF2-40B4-BE49-F238E27FC236}">
                  <a16:creationId xmlns:a16="http://schemas.microsoft.com/office/drawing/2014/main" id="{40634440-FA47-44BB-B877-85BC9BF75A6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34">
              <a:extLst>
                <a:ext uri="{FF2B5EF4-FFF2-40B4-BE49-F238E27FC236}">
                  <a16:creationId xmlns:a16="http://schemas.microsoft.com/office/drawing/2014/main" id="{77E82A3B-6AE8-45BD-A4DF-090A0A5F40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5">
              <a:extLst>
                <a:ext uri="{FF2B5EF4-FFF2-40B4-BE49-F238E27FC236}">
                  <a16:creationId xmlns:a16="http://schemas.microsoft.com/office/drawing/2014/main" id="{4DAEF1C3-2875-46BE-9073-7BF2E264072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6">
              <a:extLst>
                <a:ext uri="{FF2B5EF4-FFF2-40B4-BE49-F238E27FC236}">
                  <a16:creationId xmlns:a16="http://schemas.microsoft.com/office/drawing/2014/main" id="{42B4F80E-3597-44E0-8789-6D706BD4223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7">
              <a:extLst>
                <a:ext uri="{FF2B5EF4-FFF2-40B4-BE49-F238E27FC236}">
                  <a16:creationId xmlns:a16="http://schemas.microsoft.com/office/drawing/2014/main" id="{5A3A41A8-43D9-466C-AEE5-0DD65327B1E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38">
              <a:extLst>
                <a:ext uri="{FF2B5EF4-FFF2-40B4-BE49-F238E27FC236}">
                  <a16:creationId xmlns:a16="http://schemas.microsoft.com/office/drawing/2014/main" id="{E96B4C54-8148-4AE4-A83B-AAE2D33B86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39">
              <a:extLst>
                <a:ext uri="{FF2B5EF4-FFF2-40B4-BE49-F238E27FC236}">
                  <a16:creationId xmlns:a16="http://schemas.microsoft.com/office/drawing/2014/main" id="{67C8ED3D-2017-4E54-9A47-5AA88C3C5D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0">
              <a:extLst>
                <a:ext uri="{FF2B5EF4-FFF2-40B4-BE49-F238E27FC236}">
                  <a16:creationId xmlns:a16="http://schemas.microsoft.com/office/drawing/2014/main" id="{8D13B589-B313-490B-A2CD-AF71FC12096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1">
              <a:extLst>
                <a:ext uri="{FF2B5EF4-FFF2-40B4-BE49-F238E27FC236}">
                  <a16:creationId xmlns:a16="http://schemas.microsoft.com/office/drawing/2014/main" id="{060B523E-FA70-41C7-BB23-F025EA61162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2">
              <a:extLst>
                <a:ext uri="{FF2B5EF4-FFF2-40B4-BE49-F238E27FC236}">
                  <a16:creationId xmlns:a16="http://schemas.microsoft.com/office/drawing/2014/main" id="{BEDD0E0A-0C0F-4720-AAE9-83B0B9716B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3">
              <a:extLst>
                <a:ext uri="{FF2B5EF4-FFF2-40B4-BE49-F238E27FC236}">
                  <a16:creationId xmlns:a16="http://schemas.microsoft.com/office/drawing/2014/main" id="{86895091-4200-4C53-BAFB-E2AA4451FDC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4">
              <a:extLst>
                <a:ext uri="{FF2B5EF4-FFF2-40B4-BE49-F238E27FC236}">
                  <a16:creationId xmlns:a16="http://schemas.microsoft.com/office/drawing/2014/main" id="{9440D2A0-1CEC-425A-94A1-A74CF84720C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Rectangle 45">
              <a:extLst>
                <a:ext uri="{FF2B5EF4-FFF2-40B4-BE49-F238E27FC236}">
                  <a16:creationId xmlns:a16="http://schemas.microsoft.com/office/drawing/2014/main" id="{6149F885-C0DE-4A04-926A-38177FDE435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0" name="Freeform 46">
              <a:extLst>
                <a:ext uri="{FF2B5EF4-FFF2-40B4-BE49-F238E27FC236}">
                  <a16:creationId xmlns:a16="http://schemas.microsoft.com/office/drawing/2014/main" id="{98D23148-4030-4494-9598-4FA6BEE695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7">
              <a:extLst>
                <a:ext uri="{FF2B5EF4-FFF2-40B4-BE49-F238E27FC236}">
                  <a16:creationId xmlns:a16="http://schemas.microsoft.com/office/drawing/2014/main" id="{F455ED10-5E0A-49EF-B298-58CC5CA0FF7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48">
              <a:extLst>
                <a:ext uri="{FF2B5EF4-FFF2-40B4-BE49-F238E27FC236}">
                  <a16:creationId xmlns:a16="http://schemas.microsoft.com/office/drawing/2014/main" id="{9F346543-3989-4AA1-89F6-7B037A319A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49">
              <a:extLst>
                <a:ext uri="{FF2B5EF4-FFF2-40B4-BE49-F238E27FC236}">
                  <a16:creationId xmlns:a16="http://schemas.microsoft.com/office/drawing/2014/main" id="{D17ADD78-75AB-4500-8C1D-43031123AC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0">
              <a:extLst>
                <a:ext uri="{FF2B5EF4-FFF2-40B4-BE49-F238E27FC236}">
                  <a16:creationId xmlns:a16="http://schemas.microsoft.com/office/drawing/2014/main" id="{F27490AC-9C23-498A-945C-F24660CCD26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1">
              <a:extLst>
                <a:ext uri="{FF2B5EF4-FFF2-40B4-BE49-F238E27FC236}">
                  <a16:creationId xmlns:a16="http://schemas.microsoft.com/office/drawing/2014/main" id="{E6B6981B-6130-41E6-80F5-8F391B0070E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2">
              <a:extLst>
                <a:ext uri="{FF2B5EF4-FFF2-40B4-BE49-F238E27FC236}">
                  <a16:creationId xmlns:a16="http://schemas.microsoft.com/office/drawing/2014/main" id="{5363ACD6-75A6-4C29-A510-F478987A6B7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3">
              <a:extLst>
                <a:ext uri="{FF2B5EF4-FFF2-40B4-BE49-F238E27FC236}">
                  <a16:creationId xmlns:a16="http://schemas.microsoft.com/office/drawing/2014/main" id="{25A23B0F-E150-4E94-BCEF-DC2181B845A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4">
              <a:extLst>
                <a:ext uri="{FF2B5EF4-FFF2-40B4-BE49-F238E27FC236}">
                  <a16:creationId xmlns:a16="http://schemas.microsoft.com/office/drawing/2014/main" id="{121C8C5B-6C26-4529-B72F-3B19A4F6FB6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5">
              <a:extLst>
                <a:ext uri="{FF2B5EF4-FFF2-40B4-BE49-F238E27FC236}">
                  <a16:creationId xmlns:a16="http://schemas.microsoft.com/office/drawing/2014/main" id="{F6E7899C-BE8F-4093-B963-C7440D5FB46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6">
              <a:extLst>
                <a:ext uri="{FF2B5EF4-FFF2-40B4-BE49-F238E27FC236}">
                  <a16:creationId xmlns:a16="http://schemas.microsoft.com/office/drawing/2014/main" id="{3431B89A-E9CD-4CD6-AB67-CB1424C63BB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57">
              <a:extLst>
                <a:ext uri="{FF2B5EF4-FFF2-40B4-BE49-F238E27FC236}">
                  <a16:creationId xmlns:a16="http://schemas.microsoft.com/office/drawing/2014/main" id="{5BC220CB-1AD8-45EB-BAAC-175DD97C3E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58">
              <a:extLst>
                <a:ext uri="{FF2B5EF4-FFF2-40B4-BE49-F238E27FC236}">
                  <a16:creationId xmlns:a16="http://schemas.microsoft.com/office/drawing/2014/main" id="{FAEFE86D-20E4-43C8-A7A3-B5E2C4E773F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8592E23A-53AB-654E-BC44-40AF52D058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679" r="1" b="1"/>
          <a:stretch/>
        </p:blipFill>
        <p:spPr>
          <a:xfrm>
            <a:off x="-5596" y="3427414"/>
            <a:ext cx="4640280" cy="3430587"/>
          </a:xfrm>
          <a:custGeom>
            <a:avLst/>
            <a:gdLst>
              <a:gd name="connsiteX0" fmla="*/ 0 w 6101597"/>
              <a:gd name="connsiteY0" fmla="*/ 0 h 3430587"/>
              <a:gd name="connsiteX1" fmla="*/ 6101597 w 6101597"/>
              <a:gd name="connsiteY1" fmla="*/ 0 h 3430587"/>
              <a:gd name="connsiteX2" fmla="*/ 6101597 w 6101597"/>
              <a:gd name="connsiteY2" fmla="*/ 3430587 h 3430587"/>
              <a:gd name="connsiteX3" fmla="*/ 0 w 6101597"/>
              <a:gd name="connsiteY3" fmla="*/ 3430587 h 3430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1597" h="3430587">
                <a:moveTo>
                  <a:pt x="0" y="0"/>
                </a:moveTo>
                <a:lnTo>
                  <a:pt x="6101597" y="0"/>
                </a:lnTo>
                <a:lnTo>
                  <a:pt x="6101597" y="3430587"/>
                </a:lnTo>
                <a:lnTo>
                  <a:pt x="0" y="3430587"/>
                </a:ln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53196C4-9CEF-8D48-8782-62E7D8D0597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44" r="829" b="-3"/>
          <a:stretch/>
        </p:blipFill>
        <p:spPr>
          <a:xfrm>
            <a:off x="-5596" y="1"/>
            <a:ext cx="4640280" cy="3427413"/>
          </a:xfrm>
          <a:custGeom>
            <a:avLst/>
            <a:gdLst>
              <a:gd name="connsiteX0" fmla="*/ 0 w 6101597"/>
              <a:gd name="connsiteY0" fmla="*/ 0 h 3427413"/>
              <a:gd name="connsiteX1" fmla="*/ 6101597 w 6101597"/>
              <a:gd name="connsiteY1" fmla="*/ 0 h 3427413"/>
              <a:gd name="connsiteX2" fmla="*/ 6101597 w 6101597"/>
              <a:gd name="connsiteY2" fmla="*/ 3427413 h 3427413"/>
              <a:gd name="connsiteX3" fmla="*/ 0 w 6101597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1597" h="3427413">
                <a:moveTo>
                  <a:pt x="0" y="0"/>
                </a:moveTo>
                <a:lnTo>
                  <a:pt x="6101597" y="0"/>
                </a:lnTo>
                <a:lnTo>
                  <a:pt x="6101597" y="3427413"/>
                </a:lnTo>
                <a:lnTo>
                  <a:pt x="0" y="3427413"/>
                </a:lnTo>
                <a:close/>
              </a:path>
            </a:pathLst>
          </a:custGeom>
        </p:spPr>
      </p:pic>
      <p:grpSp>
        <p:nvGrpSpPr>
          <p:cNvPr id="134" name="Group 133">
            <a:extLst>
              <a:ext uri="{FF2B5EF4-FFF2-40B4-BE49-F238E27FC236}">
                <a16:creationId xmlns:a16="http://schemas.microsoft.com/office/drawing/2014/main" id="{AE4ECE8F-124D-4888-8130-D9515CCFE9D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35" name="Freeform 32">
              <a:extLst>
                <a:ext uri="{FF2B5EF4-FFF2-40B4-BE49-F238E27FC236}">
                  <a16:creationId xmlns:a16="http://schemas.microsoft.com/office/drawing/2014/main" id="{F9D960DE-EB67-4162-B66C-6E43B9E106A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33">
              <a:extLst>
                <a:ext uri="{FF2B5EF4-FFF2-40B4-BE49-F238E27FC236}">
                  <a16:creationId xmlns:a16="http://schemas.microsoft.com/office/drawing/2014/main" id="{E2238BEA-92E9-42ED-A772-76C310F429B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34">
              <a:extLst>
                <a:ext uri="{FF2B5EF4-FFF2-40B4-BE49-F238E27FC236}">
                  <a16:creationId xmlns:a16="http://schemas.microsoft.com/office/drawing/2014/main" id="{C376E765-7D5C-4DFB-8431-AB15352DC86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35">
              <a:extLst>
                <a:ext uri="{FF2B5EF4-FFF2-40B4-BE49-F238E27FC236}">
                  <a16:creationId xmlns:a16="http://schemas.microsoft.com/office/drawing/2014/main" id="{258D295C-264A-486F-8304-BD2B403C946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36">
              <a:extLst>
                <a:ext uri="{FF2B5EF4-FFF2-40B4-BE49-F238E27FC236}">
                  <a16:creationId xmlns:a16="http://schemas.microsoft.com/office/drawing/2014/main" id="{39A6E9A0-6FD8-4D0E-816F-90BCB86C578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37">
              <a:extLst>
                <a:ext uri="{FF2B5EF4-FFF2-40B4-BE49-F238E27FC236}">
                  <a16:creationId xmlns:a16="http://schemas.microsoft.com/office/drawing/2014/main" id="{124D857F-019C-4CE8-AA49-243434FE8E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38">
              <a:extLst>
                <a:ext uri="{FF2B5EF4-FFF2-40B4-BE49-F238E27FC236}">
                  <a16:creationId xmlns:a16="http://schemas.microsoft.com/office/drawing/2014/main" id="{F2CF9855-F333-45B8-B42D-408BB07FE9A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39">
              <a:extLst>
                <a:ext uri="{FF2B5EF4-FFF2-40B4-BE49-F238E27FC236}">
                  <a16:creationId xmlns:a16="http://schemas.microsoft.com/office/drawing/2014/main" id="{37C320C7-EF0F-42F3-BF6E-CDA7E50CBA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40">
              <a:extLst>
                <a:ext uri="{FF2B5EF4-FFF2-40B4-BE49-F238E27FC236}">
                  <a16:creationId xmlns:a16="http://schemas.microsoft.com/office/drawing/2014/main" id="{A3B6E684-CFDE-4A8D-BF88-AC7980AABE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Rectangle 41">
              <a:extLst>
                <a:ext uri="{FF2B5EF4-FFF2-40B4-BE49-F238E27FC236}">
                  <a16:creationId xmlns:a16="http://schemas.microsoft.com/office/drawing/2014/main" id="{03A57975-E821-43F6-AEAD-24719DC9D71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D1F9D2BA-3DC6-4825-A1E3-AE8A2570BB51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39202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796DDB51-12CA-4199-98E5-5D97649FE590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endCxn id="82" idx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4640281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sp>
        <p:nvSpPr>
          <p:cNvPr id="6" name="Title 5">
            <a:extLst>
              <a:ext uri="{FF2B5EF4-FFF2-40B4-BE49-F238E27FC236}">
                <a16:creationId xmlns:a16="http://schemas.microsoft.com/office/drawing/2014/main" id="{BD9996AD-C974-1D4F-B532-907622CBE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1210" y="1816100"/>
            <a:ext cx="5873700" cy="235311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IT’s Coding time!</a:t>
            </a:r>
          </a:p>
        </p:txBody>
      </p:sp>
    </p:spTree>
    <p:extLst>
      <p:ext uri="{BB962C8B-B14F-4D97-AF65-F5344CB8AC3E}">
        <p14:creationId xmlns:p14="http://schemas.microsoft.com/office/powerpoint/2010/main" val="846559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E1DDAD8-1D10-4640-A034-BE90015E37B6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4" name="Rectangle 13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D642FB6-2808-4BC5-AE0B-7302C24B78A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09A1AFB-CF28-3F46-AE61-26A30C73B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You have now made a brick oven!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0E6C6C8-B3B3-C848-A1A1-C1D5C64D7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998822" cy="4460232"/>
          </a:xfrm>
        </p:spPr>
        <p:txBody>
          <a:bodyPr>
            <a:normAutofit/>
          </a:bodyPr>
          <a:lstStyle/>
          <a:p>
            <a:r>
              <a:rPr lang="en-US" sz="2800" dirty="0"/>
              <a:t>It serves a functional purpose</a:t>
            </a:r>
          </a:p>
          <a:p>
            <a:endParaRPr lang="en-US" sz="2800" dirty="0"/>
          </a:p>
          <a:p>
            <a:r>
              <a:rPr lang="en-US" sz="2800" dirty="0"/>
              <a:t>It doesn’t just sit there</a:t>
            </a:r>
          </a:p>
          <a:p>
            <a:endParaRPr lang="en-US" sz="2800" dirty="0"/>
          </a:p>
          <a:p>
            <a:r>
              <a:rPr lang="en-US" sz="2800" dirty="0"/>
              <a:t>It works like you coded it to!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EB8F24-1168-4743-B4F7-4ED399F12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651" r="1" b="3886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048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Content Placeholder 11">
            <a:extLst>
              <a:ext uri="{FF2B5EF4-FFF2-40B4-BE49-F238E27FC236}">
                <a16:creationId xmlns:a16="http://schemas.microsoft.com/office/drawing/2014/main" id="{7724E58A-1913-AA4A-B5C1-AD72282E0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" b="12703"/>
          <a:stretch/>
        </p:blipFill>
        <p:spPr>
          <a:xfrm>
            <a:off x="6096000" y="1630284"/>
            <a:ext cx="5456279" cy="3572482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4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82C09C8-4D65-344F-8DC4-74A0F05AE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What’s next?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68DC6274-50FC-8A42-9DEC-16B3E68FE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77760"/>
            <a:ext cx="4459287" cy="3965046"/>
          </a:xfrm>
        </p:spPr>
        <p:txBody>
          <a:bodyPr>
            <a:noAutofit/>
          </a:bodyPr>
          <a:lstStyle/>
          <a:p>
            <a:r>
              <a:rPr lang="en-US" sz="2000" dirty="0"/>
              <a:t>You have just taken the ”gateway drug” of making</a:t>
            </a:r>
          </a:p>
          <a:p>
            <a:endParaRPr lang="en-US" sz="2000" dirty="0"/>
          </a:p>
          <a:p>
            <a:r>
              <a:rPr lang="en-US" sz="2000" dirty="0"/>
              <a:t>Now your little oven will start to trigger new ideas and things you want to add</a:t>
            </a:r>
          </a:p>
          <a:p>
            <a:endParaRPr lang="en-US" sz="2000" dirty="0"/>
          </a:p>
          <a:p>
            <a:r>
              <a:rPr lang="en-US" sz="2000" dirty="0"/>
              <a:t>Soon you will have a fancy brick oven!</a:t>
            </a:r>
          </a:p>
          <a:p>
            <a:endParaRPr lang="en-US" sz="2000" dirty="0"/>
          </a:p>
          <a:p>
            <a:r>
              <a:rPr lang="en-US" sz="2000" dirty="0"/>
              <a:t>And your amazon order history will look like this:</a:t>
            </a: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ACD0D45D-374F-564C-B668-547E67F2BF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3611" y="-843526"/>
            <a:ext cx="5960125" cy="823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77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F47FD6-6768-E440-8000-7B809781C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Congratulations!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73F5C6EE-A34D-734D-879E-70DE49AD216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0404" b="20404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AD275D-61FB-944F-A8A9-69648052A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You’re officially an </a:t>
            </a:r>
            <a:r>
              <a:rPr lang="en-US" dirty="0" err="1"/>
              <a:t>IoT</a:t>
            </a:r>
            <a:r>
              <a:rPr lang="en-US" dirty="0"/>
              <a:t> Developer! Don’t forget to come get your Sticker!!</a:t>
            </a:r>
          </a:p>
        </p:txBody>
      </p:sp>
    </p:spTree>
    <p:extLst>
      <p:ext uri="{BB962C8B-B14F-4D97-AF65-F5344CB8AC3E}">
        <p14:creationId xmlns:p14="http://schemas.microsoft.com/office/powerpoint/2010/main" val="907060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6697F791-5FFA-4164-899F-EB52EA72B02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B773AB25-A422-41AA-9737-5E04C1966DE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34045D91-0D93-8040-8647-B29F7A3FFF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778" y="860231"/>
            <a:ext cx="6844045" cy="5133033"/>
          </a:xfrm>
          <a:prstGeom prst="rect">
            <a:avLst/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6AD0D387-1584-4477-B5F8-52B50D4F220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8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70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C1BDF48-C6CE-4D47-989B-8A03EE446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294" y="132742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While we do Q and a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493416C-8B7C-4278-8001-A72171A4A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270" y="1720850"/>
            <a:ext cx="3304732" cy="3957302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Disassemble your circuits</a:t>
            </a:r>
          </a:p>
          <a:p>
            <a:r>
              <a:rPr lang="en-US" dirty="0">
                <a:solidFill>
                  <a:srgbClr val="FFFFFF"/>
                </a:solidFill>
              </a:rPr>
              <a:t>Put the parts in the baggie</a:t>
            </a:r>
          </a:p>
          <a:p>
            <a:r>
              <a:rPr lang="en-US" dirty="0">
                <a:solidFill>
                  <a:srgbClr val="FFFFFF"/>
                </a:solidFill>
              </a:rPr>
              <a:t>Put everything back in the box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59771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78A47D-4F17-40FE-AB70-7AF78A9575E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5BE3A7E-6A3F-401E-A025-BBB8FDB8DD30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4E035BE-9FF4-43D3-BC25-CF582D7FF85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85ECEC0-FF5D-4348-92C7-1EA7C61E770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51BE237-7721-6146-8245-2BD2F790B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112" y="1082673"/>
            <a:ext cx="3237717" cy="4708528"/>
          </a:xfrm>
        </p:spPr>
        <p:txBody>
          <a:bodyPr>
            <a:normAutofit/>
          </a:bodyPr>
          <a:lstStyle/>
          <a:p>
            <a:pPr algn="r"/>
            <a:r>
              <a:rPr lang="en-US" sz="4000" dirty="0"/>
              <a:t>Some resources for you And a Favor for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4A582-99FD-A646-985F-45FC988E5D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3" y="1082673"/>
            <a:ext cx="5751237" cy="4708528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>
                <a:latin typeface="+mj-lt"/>
              </a:rPr>
              <a:t>Official Resources:</a:t>
            </a:r>
          </a:p>
          <a:p>
            <a:r>
              <a:rPr lang="en-US" sz="1800" dirty="0" err="1"/>
              <a:t>Raspberypi.org</a:t>
            </a:r>
            <a:endParaRPr lang="en-US" sz="1800" dirty="0"/>
          </a:p>
          <a:p>
            <a:r>
              <a:rPr lang="en-US" sz="1800" dirty="0" err="1"/>
              <a:t>Python.org</a:t>
            </a:r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en-US" sz="2800" dirty="0">
                <a:latin typeface="+mj-lt"/>
              </a:rPr>
              <a:t>Other Resources:</a:t>
            </a:r>
          </a:p>
          <a:p>
            <a:r>
              <a:rPr lang="en-US" sz="1800" dirty="0" err="1"/>
              <a:t>Youtube</a:t>
            </a:r>
            <a:r>
              <a:rPr lang="en-US" sz="1800" dirty="0"/>
              <a:t>! </a:t>
            </a:r>
            <a:r>
              <a:rPr lang="en-US" sz="1800" dirty="0" err="1"/>
              <a:t>Instructables</a:t>
            </a:r>
            <a:r>
              <a:rPr lang="en-US" sz="1800" dirty="0"/>
              <a:t>! Amazon!</a:t>
            </a:r>
          </a:p>
          <a:p>
            <a:r>
              <a:rPr lang="en-US" sz="1800" dirty="0" err="1"/>
              <a:t>Github.com</a:t>
            </a:r>
            <a:r>
              <a:rPr lang="en-US" sz="1800" dirty="0"/>
              <a:t>/</a:t>
            </a:r>
            <a:r>
              <a:rPr lang="en-US" sz="1800" dirty="0" err="1"/>
              <a:t>ChrisHarrold</a:t>
            </a:r>
            <a:endParaRPr lang="en-US" sz="1800" dirty="0"/>
          </a:p>
          <a:p>
            <a:r>
              <a:rPr lang="en-US" sz="1800" dirty="0"/>
              <a:t>@charrold303 @</a:t>
            </a:r>
            <a:r>
              <a:rPr lang="en-US" sz="1800" dirty="0" err="1"/>
              <a:t>codecoffeeyvr</a:t>
            </a:r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en-US" sz="2800" dirty="0"/>
              <a:t>A Favor:</a:t>
            </a:r>
          </a:p>
          <a:p>
            <a:r>
              <a:rPr lang="en-US" sz="1800" dirty="0"/>
              <a:t>http://</a:t>
            </a:r>
            <a:r>
              <a:rPr lang="en-US" sz="1800" dirty="0" err="1"/>
              <a:t>bit.ly</a:t>
            </a:r>
            <a:r>
              <a:rPr lang="en-US" sz="1800" dirty="0"/>
              <a:t>/</a:t>
            </a:r>
            <a:r>
              <a:rPr lang="en-US" sz="1800" dirty="0" err="1"/>
              <a:t>charrold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6F7A6FE-C1DF-DF40-BF00-65E98532788C}"/>
              </a:ext>
            </a:extLst>
          </p:cNvPr>
          <p:cNvSpPr/>
          <p:nvPr/>
        </p:nvSpPr>
        <p:spPr>
          <a:xfrm>
            <a:off x="4905651" y="4481513"/>
            <a:ext cx="3105740" cy="1389351"/>
          </a:xfrm>
          <a:prstGeom prst="ellipse">
            <a:avLst/>
          </a:prstGeom>
          <a:noFill/>
          <a:ln w="4127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Left Arrow 4">
            <a:extLst>
              <a:ext uri="{FF2B5EF4-FFF2-40B4-BE49-F238E27FC236}">
                <a16:creationId xmlns:a16="http://schemas.microsoft.com/office/drawing/2014/main" id="{FEA84350-EA09-3F4C-BABA-02E2F72FFA71}"/>
              </a:ext>
            </a:extLst>
          </p:cNvPr>
          <p:cNvSpPr/>
          <p:nvPr/>
        </p:nvSpPr>
        <p:spPr>
          <a:xfrm>
            <a:off x="8064060" y="4941888"/>
            <a:ext cx="1129553" cy="495300"/>
          </a:xfrm>
          <a:prstGeom prst="leftArrow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Left Arrow 49">
            <a:extLst>
              <a:ext uri="{FF2B5EF4-FFF2-40B4-BE49-F238E27FC236}">
                <a16:creationId xmlns:a16="http://schemas.microsoft.com/office/drawing/2014/main" id="{19C5B8F5-33EC-064F-AF3A-995A51DA59BD}"/>
              </a:ext>
            </a:extLst>
          </p:cNvPr>
          <p:cNvSpPr/>
          <p:nvPr/>
        </p:nvSpPr>
        <p:spPr>
          <a:xfrm rot="9352082">
            <a:off x="3838164" y="5418821"/>
            <a:ext cx="1129553" cy="495300"/>
          </a:xfrm>
          <a:prstGeom prst="leftArrow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Left Arrow 51">
            <a:extLst>
              <a:ext uri="{FF2B5EF4-FFF2-40B4-BE49-F238E27FC236}">
                <a16:creationId xmlns:a16="http://schemas.microsoft.com/office/drawing/2014/main" id="{DBD52A97-9677-9B43-9EC9-F603A4C10C7A}"/>
              </a:ext>
            </a:extLst>
          </p:cNvPr>
          <p:cNvSpPr/>
          <p:nvPr/>
        </p:nvSpPr>
        <p:spPr>
          <a:xfrm rot="2765748">
            <a:off x="7251297" y="5965008"/>
            <a:ext cx="1129553" cy="495300"/>
          </a:xfrm>
          <a:prstGeom prst="leftArrow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Left Arrow 52">
            <a:extLst>
              <a:ext uri="{FF2B5EF4-FFF2-40B4-BE49-F238E27FC236}">
                <a16:creationId xmlns:a16="http://schemas.microsoft.com/office/drawing/2014/main" id="{237403D4-0CE9-3847-953B-EDAB7B7D7970}"/>
              </a:ext>
            </a:extLst>
          </p:cNvPr>
          <p:cNvSpPr/>
          <p:nvPr/>
        </p:nvSpPr>
        <p:spPr>
          <a:xfrm rot="7258735">
            <a:off x="4451790" y="5965008"/>
            <a:ext cx="1129553" cy="495300"/>
          </a:xfrm>
          <a:prstGeom prst="leftArrow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18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6" presetClass="emph" presetSubtype="0" repeatCount="5000" autoRev="1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32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6" presetClass="emph" presetSubtype="0" repeatCount="5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34" dur="2000" fill="hold"/>
                                        <p:tgtEl>
                                          <p:spTgt spid="5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6" presetClass="emph" presetSubtype="0" repeatCount="5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3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6" presetClass="emph" presetSubtype="0" repeatCount="5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38" dur="2000" fill="hold"/>
                                        <p:tgtEl>
                                          <p:spTgt spid="5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6" presetClass="emph" presetSubtype="0" repeatCount="5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40" dur="2000" fill="hold"/>
                                        <p:tgtEl>
                                          <p:spTgt spid="5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50" grpId="0" animBg="1"/>
      <p:bldP spid="50" grpId="1" animBg="1"/>
      <p:bldP spid="52" grpId="0" animBg="1"/>
      <p:bldP spid="52" grpId="1" animBg="1"/>
      <p:bldP spid="53" grpId="0" animBg="1"/>
      <p:bldP spid="53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795E515-5F57-431F-9A0D-3A0419DF757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68" name="Round Diagonal Corner Rectangle 6">
            <a:extLst>
              <a:ext uri="{FF2B5EF4-FFF2-40B4-BE49-F238E27FC236}">
                <a16:creationId xmlns:a16="http://schemas.microsoft.com/office/drawing/2014/main" id="{8B3F5CD4-CBC8-4A22-9DCC-0420CA28A09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6148E3-FB78-DD43-A5E8-06A31A67C03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96" r="9167"/>
          <a:stretch/>
        </p:blipFill>
        <p:spPr>
          <a:xfrm>
            <a:off x="1118988" y="1136606"/>
            <a:ext cx="6112382" cy="45772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45D2CA-1668-E740-A0AC-65EDA7227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97" y="1113282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/>
              <a:t>What will you get out of today’s session?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1D43C-BA54-A84D-B196-54C97F618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666" y="3602038"/>
            <a:ext cx="3500301" cy="205272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800" cap="all" dirty="0">
                <a:solidFill>
                  <a:schemeClr val="tx2"/>
                </a:solidFill>
              </a:rPr>
              <a:t>Just enough to be </a:t>
            </a:r>
            <a:r>
              <a:rPr lang="en-US" sz="1800" strike="sngStrike" cap="all" dirty="0">
                <a:solidFill>
                  <a:schemeClr val="tx2"/>
                </a:solidFill>
              </a:rPr>
              <a:t>dangerous </a:t>
            </a:r>
            <a:r>
              <a:rPr lang="en-US" sz="1800" cap="all" dirty="0">
                <a:solidFill>
                  <a:schemeClr val="tx2"/>
                </a:solidFill>
              </a:rPr>
              <a:t>CURIOUS and do more!</a:t>
            </a:r>
            <a:endParaRPr lang="en-US" sz="1800" strike="sngStrike" cap="all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6391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97F791-5FFA-4164-899F-EB52EA72B02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773AB25-A422-41AA-9737-5E04C1966DE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4AF043-9262-F948-99DC-34D199E24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0285" y="1520328"/>
            <a:ext cx="8024917" cy="3811835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6AD0D387-1584-4477-B5F8-52B50D4F220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401C4C0-7ED2-1C4A-917E-28C25E84F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Practical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3C29D-117D-D849-B9DD-C6EA98454A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Why “practical” development?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Physical confirmation of logical creations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The “aha” moment</a:t>
            </a:r>
          </a:p>
        </p:txBody>
      </p:sp>
    </p:spTree>
    <p:extLst>
      <p:ext uri="{BB962C8B-B14F-4D97-AF65-F5344CB8AC3E}">
        <p14:creationId xmlns:p14="http://schemas.microsoft.com/office/powerpoint/2010/main" val="6243973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74872A0B-8668-4500-9509-EAA581B26C2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6" name="Rectangle 15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40590EE-5428-41AA-95B2-96FCC1CE67A7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9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5262F1-FE33-2249-AEA9-BE6436CAA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5342981" cy="1478570"/>
          </a:xfrm>
        </p:spPr>
        <p:txBody>
          <a:bodyPr>
            <a:normAutofit/>
          </a:bodyPr>
          <a:lstStyle/>
          <a:p>
            <a:r>
              <a:rPr lang="en-US" dirty="0"/>
              <a:t>What *are* we doing?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7E13DE3-0A7C-4803-9F1C-34CBD7065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8425" y="2249486"/>
            <a:ext cx="5504876" cy="4370389"/>
          </a:xfrm>
        </p:spPr>
        <p:txBody>
          <a:bodyPr>
            <a:noAutofit/>
          </a:bodyPr>
          <a:lstStyle/>
          <a:p>
            <a:r>
              <a:rPr lang="en-US" sz="2800" dirty="0"/>
              <a:t>Electrical Engineering 50</a:t>
            </a:r>
          </a:p>
          <a:p>
            <a:endParaRPr lang="en-US" sz="2800" dirty="0"/>
          </a:p>
          <a:p>
            <a:r>
              <a:rPr lang="en-US" sz="2800" dirty="0"/>
              <a:t>Basic Python 100</a:t>
            </a:r>
          </a:p>
          <a:p>
            <a:endParaRPr lang="en-US" sz="2800" dirty="0"/>
          </a:p>
          <a:p>
            <a:r>
              <a:rPr lang="en-US" sz="2800" dirty="0"/>
              <a:t>How to be a tinkerer</a:t>
            </a:r>
          </a:p>
          <a:p>
            <a:endParaRPr lang="en-US" sz="2800" dirty="0"/>
          </a:p>
          <a:p>
            <a:r>
              <a:rPr lang="en-US" sz="2800" dirty="0"/>
              <a:t>Making! Hacking! Developing!</a:t>
            </a:r>
          </a:p>
          <a:p>
            <a:endParaRPr lang="en-US" sz="2800" dirty="0"/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9C6CB249-C880-5348-9AE2-AEB64CCCAD7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98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A1884C7-5604-1D44-9406-BE36482DFB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95" y="920"/>
            <a:ext cx="60536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797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742C426-FCE7-4673-BC1D-7E7D3A5FD09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63500" dist="12700" dir="10800000">
              <a:prstClr val="black">
                <a:alpha val="42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10C239E5-48CB-4DB3-A778-3A01C488E96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98280" y="0"/>
            <a:ext cx="91440" cy="3474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2C0E141-BEAE-8341-83C1-52B8D772BB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6824" y="684821"/>
            <a:ext cx="2880632" cy="21050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ABB679-0078-2B42-A4CC-40D9C69490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29424" y="321734"/>
            <a:ext cx="1911019" cy="27398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ADA2C8-F8A1-BF4F-9BC0-8E199F5F2E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0908" y="3877095"/>
            <a:ext cx="5457202" cy="2578527"/>
          </a:xfrm>
          <a:prstGeom prst="rect">
            <a:avLst/>
          </a:prstGeom>
        </p:spPr>
      </p:pic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8D450192-3830-4F04-A1C0-F684D80AB9A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3383280"/>
            <a:ext cx="6096002" cy="914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FC35A9-3938-7741-9179-EE17F07B2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685529" cy="1478570"/>
          </a:xfrm>
        </p:spPr>
        <p:txBody>
          <a:bodyPr>
            <a:normAutofit/>
          </a:bodyPr>
          <a:lstStyle/>
          <a:p>
            <a:r>
              <a:rPr lang="en-US"/>
              <a:t>Hardware fundamentals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D7C7F-4376-4541-920F-01872FF3D4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685530" cy="3541714"/>
          </a:xfrm>
        </p:spPr>
        <p:txBody>
          <a:bodyPr>
            <a:noAutofit/>
          </a:bodyPr>
          <a:lstStyle/>
          <a:p>
            <a:r>
              <a:rPr lang="en-US" dirty="0"/>
              <a:t>Building hardware is all about controlling electricity</a:t>
            </a:r>
          </a:p>
          <a:p>
            <a:endParaRPr lang="en-US" dirty="0"/>
          </a:p>
          <a:p>
            <a:r>
              <a:rPr lang="en-US" dirty="0"/>
              <a:t>Flow is controlled through a circuit</a:t>
            </a:r>
          </a:p>
          <a:p>
            <a:endParaRPr lang="en-US" dirty="0"/>
          </a:p>
          <a:p>
            <a:r>
              <a:rPr lang="en-US" dirty="0"/>
              <a:t>You have now mastered electricity and are basically an X-Men*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5" name="Content Placeholder 2">
            <a:extLst>
              <a:ext uri="{FF2B5EF4-FFF2-40B4-BE49-F238E27FC236}">
                <a16:creationId xmlns:a16="http://schemas.microsoft.com/office/drawing/2014/main" id="{E61A6936-2787-3144-82E0-1C4BDD711476}"/>
              </a:ext>
            </a:extLst>
          </p:cNvPr>
          <p:cNvSpPr txBox="1">
            <a:spLocks/>
          </p:cNvSpPr>
          <p:nvPr/>
        </p:nvSpPr>
        <p:spPr>
          <a:xfrm>
            <a:off x="1410468" y="6488082"/>
            <a:ext cx="4685530" cy="3374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/>
              <a:t>*Inclusion in X-Men adventures not guaranteed</a:t>
            </a:r>
          </a:p>
        </p:txBody>
      </p:sp>
    </p:spTree>
    <p:extLst>
      <p:ext uri="{BB962C8B-B14F-4D97-AF65-F5344CB8AC3E}">
        <p14:creationId xmlns:p14="http://schemas.microsoft.com/office/powerpoint/2010/main" val="2399551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9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7" name="Rectangle 116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9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77" name="Content Placeholder 5">
            <a:extLst>
              <a:ext uri="{FF2B5EF4-FFF2-40B4-BE49-F238E27FC236}">
                <a16:creationId xmlns:a16="http://schemas.microsoft.com/office/drawing/2014/main" id="{3DDB9F9F-E036-8E41-A5F9-CD4E17F814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13" r="17930" b="5411"/>
          <a:stretch/>
        </p:blipFill>
        <p:spPr>
          <a:xfrm>
            <a:off x="5705502" y="456406"/>
            <a:ext cx="6381694" cy="594468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21" name="Group 120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2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3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9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5C0F6D-D057-9D46-B1B2-0816DDC27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OUR Hardware – AKA What’s in this box?</a:t>
            </a:r>
          </a:p>
        </p:txBody>
      </p:sp>
      <p:sp>
        <p:nvSpPr>
          <p:cNvPr id="179" name="Content Placeholder 178">
            <a:extLst>
              <a:ext uri="{FF2B5EF4-FFF2-40B4-BE49-F238E27FC236}">
                <a16:creationId xmlns:a16="http://schemas.microsoft.com/office/drawing/2014/main" id="{AC4FC31F-606B-411B-A9DE-84EE0BE3F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128300"/>
            <a:ext cx="4459287" cy="3965046"/>
          </a:xfrm>
        </p:spPr>
        <p:txBody>
          <a:bodyPr>
            <a:noAutofit/>
          </a:bodyPr>
          <a:lstStyle/>
          <a:p>
            <a:r>
              <a:rPr lang="en-US" sz="2800" dirty="0"/>
              <a:t>Basic hardware required to build our project</a:t>
            </a:r>
          </a:p>
          <a:p>
            <a:pPr lvl="1"/>
            <a:r>
              <a:rPr lang="en-US" sz="2800" dirty="0"/>
              <a:t>Breadboard</a:t>
            </a:r>
          </a:p>
          <a:p>
            <a:pPr lvl="1"/>
            <a:r>
              <a:rPr lang="en-US" sz="2800" dirty="0"/>
              <a:t>Wires</a:t>
            </a:r>
          </a:p>
          <a:p>
            <a:pPr lvl="1"/>
            <a:r>
              <a:rPr lang="en-US" sz="2800" dirty="0"/>
              <a:t>Lights</a:t>
            </a:r>
          </a:p>
          <a:p>
            <a:pPr lvl="1"/>
            <a:r>
              <a:rPr lang="en-US" sz="2800" dirty="0"/>
              <a:t>Resistors</a:t>
            </a:r>
          </a:p>
          <a:p>
            <a:pPr lvl="1"/>
            <a:r>
              <a:rPr lang="en-US" sz="2800" dirty="0"/>
              <a:t>Sensor</a:t>
            </a:r>
          </a:p>
          <a:p>
            <a:pPr lvl="1"/>
            <a:r>
              <a:rPr lang="en-US" sz="2800" dirty="0"/>
              <a:t>Raspberry Pi 3</a:t>
            </a:r>
          </a:p>
        </p:txBody>
      </p:sp>
    </p:spTree>
    <p:extLst>
      <p:ext uri="{BB962C8B-B14F-4D97-AF65-F5344CB8AC3E}">
        <p14:creationId xmlns:p14="http://schemas.microsoft.com/office/powerpoint/2010/main" val="3191571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E1DDAD8-1D10-4640-A034-BE90015E37B6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4" name="Rectangle 13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D642FB6-2808-4BC5-AE0B-7302C24B78A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9CA73A-F49C-954E-95E5-8E2E35576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/>
              <a:t>Raspberry Pi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88B4A16-160A-4BE3-A7DF-21AAC85EC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8" y="2249487"/>
            <a:ext cx="4056883" cy="4448768"/>
          </a:xfrm>
        </p:spPr>
        <p:txBody>
          <a:bodyPr>
            <a:normAutofit/>
          </a:bodyPr>
          <a:lstStyle/>
          <a:p>
            <a:r>
              <a:rPr lang="en-US" dirty="0"/>
              <a:t>Why Pi for </a:t>
            </a:r>
            <a:r>
              <a:rPr lang="en-US" dirty="0" err="1"/>
              <a:t>IoT</a:t>
            </a:r>
            <a:r>
              <a:rPr lang="en-US" dirty="0"/>
              <a:t>?</a:t>
            </a:r>
          </a:p>
          <a:p>
            <a:pPr lvl="1"/>
            <a:r>
              <a:rPr lang="en-US" sz="2400" dirty="0"/>
              <a:t>Cost</a:t>
            </a:r>
          </a:p>
          <a:p>
            <a:pPr lvl="1"/>
            <a:r>
              <a:rPr lang="en-US" sz="2400" dirty="0"/>
              <a:t>Accessibility</a:t>
            </a:r>
          </a:p>
          <a:p>
            <a:pPr lvl="1"/>
            <a:r>
              <a:rPr lang="en-US" sz="2400" dirty="0"/>
              <a:t>Community</a:t>
            </a:r>
          </a:p>
          <a:p>
            <a:pPr lvl="1"/>
            <a:r>
              <a:rPr lang="en-US" sz="2400" dirty="0"/>
              <a:t>Peripherals</a:t>
            </a:r>
          </a:p>
          <a:p>
            <a:r>
              <a:rPr lang="en-US" dirty="0"/>
              <a:t>First to market</a:t>
            </a:r>
          </a:p>
          <a:p>
            <a:r>
              <a:rPr lang="en-US" dirty="0"/>
              <a:t>Small, light, and “good enough”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3D9F114F-8ABA-1142-98AE-C5BA802A5F2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251" r="13179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449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53F7B-E958-FB41-A19E-77DEF80F0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Breadboard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A2233-977E-2147-9E18-EA7ECBB9F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Terminal Strips</a:t>
            </a:r>
          </a:p>
          <a:p>
            <a:endParaRPr lang="en-US" dirty="0"/>
          </a:p>
          <a:p>
            <a:r>
              <a:rPr lang="en-US" dirty="0"/>
              <a:t>Columns (#’s)</a:t>
            </a:r>
          </a:p>
          <a:p>
            <a:endParaRPr lang="en-US" dirty="0"/>
          </a:p>
          <a:p>
            <a:r>
              <a:rPr lang="en-US" dirty="0"/>
              <a:t>IC Chip “Ravine”</a:t>
            </a:r>
          </a:p>
          <a:p>
            <a:endParaRPr lang="en-US" dirty="0"/>
          </a:p>
          <a:p>
            <a:r>
              <a:rPr lang="en-US" dirty="0"/>
              <a:t>Rows (Letters)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D48428-303C-6542-8257-F3E736CB3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0441" y="1871322"/>
            <a:ext cx="6892016" cy="4298043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220C027-E89D-D341-87CD-CE1F005260C4}"/>
              </a:ext>
            </a:extLst>
          </p:cNvPr>
          <p:cNvCxnSpPr>
            <a:cxnSpLocks/>
          </p:cNvCxnSpPr>
          <p:nvPr/>
        </p:nvCxnSpPr>
        <p:spPr>
          <a:xfrm flipV="1">
            <a:off x="3167743" y="2267403"/>
            <a:ext cx="1349828" cy="203654"/>
          </a:xfrm>
          <a:prstGeom prst="straightConnector1">
            <a:avLst/>
          </a:prstGeom>
          <a:ln w="60325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87242E8-1B2A-4147-AD08-2DDD49933C0C}"/>
              </a:ext>
            </a:extLst>
          </p:cNvPr>
          <p:cNvCxnSpPr>
            <a:cxnSpLocks/>
          </p:cNvCxnSpPr>
          <p:nvPr/>
        </p:nvCxnSpPr>
        <p:spPr>
          <a:xfrm flipV="1">
            <a:off x="3167743" y="3287486"/>
            <a:ext cx="1208314" cy="228600"/>
          </a:xfrm>
          <a:prstGeom prst="straightConnector1">
            <a:avLst/>
          </a:prstGeom>
          <a:ln w="60325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Left Brace 17">
            <a:extLst>
              <a:ext uri="{FF2B5EF4-FFF2-40B4-BE49-F238E27FC236}">
                <a16:creationId xmlns:a16="http://schemas.microsoft.com/office/drawing/2014/main" id="{36A5D116-EDC9-F945-9B2B-AAD680FCBE21}"/>
              </a:ext>
            </a:extLst>
          </p:cNvPr>
          <p:cNvSpPr/>
          <p:nvPr/>
        </p:nvSpPr>
        <p:spPr>
          <a:xfrm>
            <a:off x="4376057" y="2754086"/>
            <a:ext cx="239486" cy="1088571"/>
          </a:xfrm>
          <a:prstGeom prst="leftBrace">
            <a:avLst/>
          </a:prstGeom>
          <a:ln w="412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58B8A950-0EFA-7145-8A20-B3CE4B7BAAC7}"/>
              </a:ext>
            </a:extLst>
          </p:cNvPr>
          <p:cNvSpPr/>
          <p:nvPr/>
        </p:nvSpPr>
        <p:spPr>
          <a:xfrm rot="16200000">
            <a:off x="7566706" y="2177142"/>
            <a:ext cx="239486" cy="6248403"/>
          </a:xfrm>
          <a:prstGeom prst="leftBrace">
            <a:avLst/>
          </a:prstGeom>
          <a:ln w="412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894B0FE-0518-5F49-95B8-D33F539EE3D9}"/>
              </a:ext>
            </a:extLst>
          </p:cNvPr>
          <p:cNvCxnSpPr>
            <a:cxnSpLocks/>
          </p:cNvCxnSpPr>
          <p:nvPr/>
        </p:nvCxnSpPr>
        <p:spPr>
          <a:xfrm flipV="1">
            <a:off x="3004913" y="5301343"/>
            <a:ext cx="1557334" cy="206829"/>
          </a:xfrm>
          <a:prstGeom prst="straightConnector1">
            <a:avLst/>
          </a:prstGeom>
          <a:ln w="60325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Left Brace 22">
            <a:extLst>
              <a:ext uri="{FF2B5EF4-FFF2-40B4-BE49-F238E27FC236}">
                <a16:creationId xmlns:a16="http://schemas.microsoft.com/office/drawing/2014/main" id="{B35B242C-D645-D44B-8C7C-1E3DF668AA44}"/>
              </a:ext>
            </a:extLst>
          </p:cNvPr>
          <p:cNvSpPr/>
          <p:nvPr/>
        </p:nvSpPr>
        <p:spPr>
          <a:xfrm>
            <a:off x="4000955" y="3831773"/>
            <a:ext cx="239486" cy="424542"/>
          </a:xfrm>
          <a:prstGeom prst="leftBrace">
            <a:avLst/>
          </a:prstGeom>
          <a:ln w="412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B0BF570-0FA7-9C48-A4E2-392E545A8D04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3324113" y="4044044"/>
            <a:ext cx="676842" cy="304799"/>
          </a:xfrm>
          <a:prstGeom prst="straightConnector1">
            <a:avLst/>
          </a:prstGeom>
          <a:ln w="60325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5D8F238F-A7B8-A744-A344-4CB5B2045E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23" r="11149"/>
          <a:stretch/>
        </p:blipFill>
        <p:spPr>
          <a:xfrm rot="5400000">
            <a:off x="7359144" y="2159296"/>
            <a:ext cx="4298043" cy="3722099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6C5D8FF7-1ECD-974A-9522-9663151F06A4}"/>
              </a:ext>
            </a:extLst>
          </p:cNvPr>
          <p:cNvSpPr/>
          <p:nvPr/>
        </p:nvSpPr>
        <p:spPr>
          <a:xfrm>
            <a:off x="8068235" y="3399416"/>
            <a:ext cx="1914861" cy="121561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B1BAB9-8120-6045-8907-50765414E9AE}"/>
              </a:ext>
            </a:extLst>
          </p:cNvPr>
          <p:cNvCxnSpPr>
            <a:cxnSpLocks/>
          </p:cNvCxnSpPr>
          <p:nvPr/>
        </p:nvCxnSpPr>
        <p:spPr>
          <a:xfrm>
            <a:off x="9025665" y="1560812"/>
            <a:ext cx="0" cy="1821429"/>
          </a:xfrm>
          <a:prstGeom prst="straightConnector1">
            <a:avLst/>
          </a:prstGeom>
          <a:ln w="60325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573483DC-48D4-FE45-93ED-3489ADE8E35D}"/>
              </a:ext>
            </a:extLst>
          </p:cNvPr>
          <p:cNvSpPr/>
          <p:nvPr/>
        </p:nvSpPr>
        <p:spPr>
          <a:xfrm>
            <a:off x="8564641" y="1210684"/>
            <a:ext cx="9220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IC Chip </a:t>
            </a:r>
          </a:p>
        </p:txBody>
      </p:sp>
    </p:spTree>
    <p:extLst>
      <p:ext uri="{BB962C8B-B14F-4D97-AF65-F5344CB8AC3E}">
        <p14:creationId xmlns:p14="http://schemas.microsoft.com/office/powerpoint/2010/main" val="8212236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11973</TotalTime>
  <Words>824</Words>
  <Application>Microsoft Macintosh PowerPoint</Application>
  <PresentationFormat>Widescreen</PresentationFormat>
  <Paragraphs>203</Paragraphs>
  <Slides>27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Trebuchet MS</vt:lpstr>
      <vt:lpstr>Tw Cen MT</vt:lpstr>
      <vt:lpstr>Circuit</vt:lpstr>
      <vt:lpstr>Intro to Practical development</vt:lpstr>
      <vt:lpstr>before we begin</vt:lpstr>
      <vt:lpstr>What will you get out of today’s session?</vt:lpstr>
      <vt:lpstr>Practical Development</vt:lpstr>
      <vt:lpstr>What *are* we doing?</vt:lpstr>
      <vt:lpstr>Hardware fundamentals</vt:lpstr>
      <vt:lpstr>OUR Hardware – AKA What’s in this box?</vt:lpstr>
      <vt:lpstr>Raspberry Pi</vt:lpstr>
      <vt:lpstr>Breadboard basics</vt:lpstr>
      <vt:lpstr>Resistors and LEDs</vt:lpstr>
      <vt:lpstr>SENSOR Basics</vt:lpstr>
      <vt:lpstr>A pinout ‘splainer</vt:lpstr>
      <vt:lpstr>Slapping it all together</vt:lpstr>
      <vt:lpstr>Now we have a Fancy Brick</vt:lpstr>
      <vt:lpstr>Take 15 minutes to RECOVER!</vt:lpstr>
      <vt:lpstr>Take 15 more minutes to celebrate!</vt:lpstr>
      <vt:lpstr>Code power!</vt:lpstr>
      <vt:lpstr>Software BASICS</vt:lpstr>
      <vt:lpstr>AS regards Python</vt:lpstr>
      <vt:lpstr>Getting started with writing code</vt:lpstr>
      <vt:lpstr>PowerPoint Presentation</vt:lpstr>
      <vt:lpstr>IT’s Coding time!</vt:lpstr>
      <vt:lpstr>You have now made a brick oven!</vt:lpstr>
      <vt:lpstr>What’s next?</vt:lpstr>
      <vt:lpstr>Congratulations!</vt:lpstr>
      <vt:lpstr>While we do Q and a</vt:lpstr>
      <vt:lpstr>Some resources for you And a Favor for me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building</dc:title>
  <dc:creator>Chris Harrold</dc:creator>
  <cp:lastModifiedBy>Chris Harrold</cp:lastModifiedBy>
  <cp:revision>104</cp:revision>
  <dcterms:created xsi:type="dcterms:W3CDTF">2018-03-23T17:23:54Z</dcterms:created>
  <dcterms:modified xsi:type="dcterms:W3CDTF">2018-04-14T17:45:49Z</dcterms:modified>
</cp:coreProperties>
</file>

<file path=docProps/thumbnail.jpeg>
</file>